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B7BB7-7979-4FD7-968E-4BB9C238C53F}" type="datetimeFigureOut">
              <a:rPr lang="en-IE" smtClean="0"/>
              <a:t>26/02/2022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6E794-14F5-407B-B0F3-122BE144124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2527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This should</a:t>
            </a:r>
            <a:r>
              <a:rPr lang="en-IE" baseline="0" dirty="0" smtClean="0"/>
              <a:t> take five minutes – Connect to Diocesan symbol 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6E794-14F5-407B-B0F3-122BE1441249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34670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From the Vatican preparatory document on the Synod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6E794-14F5-407B-B0F3-122BE1441249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48300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Take time to emphasise the importance of listening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6E794-14F5-407B-B0F3-122BE1441249}" type="slidenum">
              <a:rPr lang="en-IE" smtClean="0"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07153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6E794-14F5-407B-B0F3-122BE1441249}" type="slidenum">
              <a:rPr lang="en-IE" smtClean="0"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88525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Play background music perhaps </a:t>
            </a:r>
            <a:r>
              <a:rPr lang="en-IE" dirty="0" err="1" smtClean="0"/>
              <a:t>Arvo</a:t>
            </a:r>
            <a:r>
              <a:rPr lang="en-IE" dirty="0" smtClean="0"/>
              <a:t> Part 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6E794-14F5-407B-B0F3-122BE1441249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02919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5F2946E-661C-48D2-B33F-B6C4BD0F100F}" type="datetimeFigureOut">
              <a:rPr lang="en-IE" smtClean="0"/>
              <a:t>26/02/2022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6ECDEF1-5997-40E5-8CE5-11D7CA9A721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0601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946E-661C-48D2-B33F-B6C4BD0F100F}" type="datetimeFigureOut">
              <a:rPr lang="en-IE" smtClean="0"/>
              <a:t>26/02/2022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DEF1-5997-40E5-8CE5-11D7CA9A721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92430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946E-661C-48D2-B33F-B6C4BD0F100F}" type="datetimeFigureOut">
              <a:rPr lang="en-IE" smtClean="0"/>
              <a:t>26/02/2022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DEF1-5997-40E5-8CE5-11D7CA9A721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1148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946E-661C-48D2-B33F-B6C4BD0F100F}" type="datetimeFigureOut">
              <a:rPr lang="en-IE" smtClean="0"/>
              <a:t>26/02/2022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DEF1-5997-40E5-8CE5-11D7CA9A721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3217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946E-661C-48D2-B33F-B6C4BD0F100F}" type="datetimeFigureOut">
              <a:rPr lang="en-IE" smtClean="0"/>
              <a:t>26/02/2022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DEF1-5997-40E5-8CE5-11D7CA9A721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36515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946E-661C-48D2-B33F-B6C4BD0F100F}" type="datetimeFigureOut">
              <a:rPr lang="en-IE" smtClean="0"/>
              <a:t>26/02/2022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DEF1-5997-40E5-8CE5-11D7CA9A721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60937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946E-661C-48D2-B33F-B6C4BD0F100F}" type="datetimeFigureOut">
              <a:rPr lang="en-IE" smtClean="0"/>
              <a:t>26/02/2022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DEF1-5997-40E5-8CE5-11D7CA9A721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6819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946E-661C-48D2-B33F-B6C4BD0F100F}" type="datetimeFigureOut">
              <a:rPr lang="en-IE" smtClean="0"/>
              <a:t>26/02/2022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DEF1-5997-40E5-8CE5-11D7CA9A721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90639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946E-661C-48D2-B33F-B6C4BD0F100F}" type="datetimeFigureOut">
              <a:rPr lang="en-IE" smtClean="0"/>
              <a:t>26/02/2022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DEF1-5997-40E5-8CE5-11D7CA9A721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4664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946E-661C-48D2-B33F-B6C4BD0F100F}" type="datetimeFigureOut">
              <a:rPr lang="en-IE" smtClean="0"/>
              <a:t>26/02/2022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E6ECDEF1-5997-40E5-8CE5-11D7CA9A721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09976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5F2946E-661C-48D2-B33F-B6C4BD0F100F}" type="datetimeFigureOut">
              <a:rPr lang="en-IE" smtClean="0"/>
              <a:t>26/02/2022</a:t>
            </a:fld>
            <a:endParaRPr lang="en-IE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I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6ECDEF1-5997-40E5-8CE5-11D7CA9A721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298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B5F2946E-661C-48D2-B33F-B6C4BD0F100F}" type="datetimeFigureOut">
              <a:rPr lang="en-IE" smtClean="0"/>
              <a:t>26/02/2022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E6ECDEF1-5997-40E5-8CE5-11D7CA9A721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14678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2390744"/>
          </a:xfrm>
        </p:spPr>
        <p:txBody>
          <a:bodyPr/>
          <a:lstStyle/>
          <a:p>
            <a:pPr algn="ctr"/>
            <a:r>
              <a:rPr lang="en-IE" b="1" dirty="0" smtClean="0"/>
              <a:t>Sharing our </a:t>
            </a:r>
            <a:br>
              <a:rPr lang="en-IE" b="1" dirty="0" smtClean="0"/>
            </a:br>
            <a:r>
              <a:rPr lang="en-IE" b="1" dirty="0" smtClean="0"/>
              <a:t>Joys and Sorrows</a:t>
            </a:r>
            <a:endParaRPr lang="en-IE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3748" y="5617028"/>
            <a:ext cx="7805656" cy="666842"/>
          </a:xfrm>
        </p:spPr>
        <p:txBody>
          <a:bodyPr/>
          <a:lstStyle/>
          <a:p>
            <a:pPr algn="ctr"/>
            <a:r>
              <a:rPr lang="en-IE" b="1" dirty="0" smtClean="0"/>
              <a:t>1</a:t>
            </a:r>
            <a:r>
              <a:rPr lang="en-IE" b="1" baseline="30000" dirty="0" smtClean="0"/>
              <a:t>st</a:t>
            </a:r>
            <a:r>
              <a:rPr lang="en-IE" b="1" dirty="0" smtClean="0"/>
              <a:t> LISTENING GATHERING SYNODAL PATHWAY</a:t>
            </a:r>
            <a:endParaRPr lang="en-IE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828" y="3320985"/>
            <a:ext cx="1879651" cy="18796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87396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0"/>
            <a:ext cx="11180627" cy="1339273"/>
          </a:xfrm>
        </p:spPr>
        <p:txBody>
          <a:bodyPr/>
          <a:lstStyle/>
          <a:p>
            <a:r>
              <a:rPr lang="en-IE" b="1" dirty="0"/>
              <a:t>BACK TO SMALL GROUPS – </a:t>
            </a:r>
            <a:r>
              <a:rPr lang="en-IE" b="1" dirty="0" smtClean="0"/>
              <a:t/>
            </a:r>
            <a:br>
              <a:rPr lang="en-IE" b="1" dirty="0" smtClean="0"/>
            </a:br>
            <a:r>
              <a:rPr lang="en-IE" sz="4000" b="1" dirty="0" smtClean="0"/>
              <a:t>A </a:t>
            </a:r>
            <a:r>
              <a:rPr lang="en-IE" sz="4000" b="1" dirty="0"/>
              <a:t>SCRIPTURE REFLECTION </a:t>
            </a:r>
            <a:endParaRPr lang="en-I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" y="1577621"/>
            <a:ext cx="11757891" cy="5126182"/>
          </a:xfrm>
        </p:spPr>
        <p:txBody>
          <a:bodyPr>
            <a:normAutofit lnSpcReduction="10000"/>
          </a:bodyPr>
          <a:lstStyle/>
          <a:p>
            <a:pPr lvl="0"/>
            <a:r>
              <a:rPr lang="en-IE" dirty="0" smtClean="0"/>
              <a:t>From the Gospel of Luke:</a:t>
            </a:r>
          </a:p>
          <a:p>
            <a:pPr lvl="0"/>
            <a:r>
              <a:rPr lang="en-IE" sz="2800" dirty="0" smtClean="0"/>
              <a:t>Now </a:t>
            </a:r>
            <a:r>
              <a:rPr lang="en-IE" sz="2800" dirty="0"/>
              <a:t>that same day two of them were going to a village called Emmaus, about seven </a:t>
            </a:r>
            <a:r>
              <a:rPr lang="en-IE" sz="2800" dirty="0" smtClean="0"/>
              <a:t>miles</a:t>
            </a:r>
            <a:r>
              <a:rPr lang="en-IE" sz="2800" baseline="30000" dirty="0"/>
              <a:t> </a:t>
            </a:r>
            <a:r>
              <a:rPr lang="en-IE" sz="2800" dirty="0" smtClean="0"/>
              <a:t>from </a:t>
            </a:r>
            <a:r>
              <a:rPr lang="en-IE" sz="2800" dirty="0"/>
              <a:t>Jerusalem. </a:t>
            </a:r>
            <a:endParaRPr lang="en-IE" sz="2800" dirty="0" smtClean="0"/>
          </a:p>
          <a:p>
            <a:pPr lvl="0"/>
            <a:r>
              <a:rPr lang="en-IE" sz="2800" dirty="0" smtClean="0"/>
              <a:t>They </a:t>
            </a:r>
            <a:r>
              <a:rPr lang="en-IE" sz="2800" dirty="0"/>
              <a:t>were talking with each other about everything that had happened. </a:t>
            </a:r>
            <a:endParaRPr lang="en-IE" sz="2800" dirty="0" smtClean="0"/>
          </a:p>
          <a:p>
            <a:pPr lvl="0"/>
            <a:r>
              <a:rPr lang="en-IE" sz="2800" dirty="0" smtClean="0"/>
              <a:t>As </a:t>
            </a:r>
            <a:r>
              <a:rPr lang="en-IE" sz="2800" dirty="0"/>
              <a:t>they talked and discussed these things with each other, Jesus himself came up and walked along with them; but they were kept from recognizing him.</a:t>
            </a:r>
          </a:p>
          <a:p>
            <a:pPr lvl="0"/>
            <a:r>
              <a:rPr lang="en-IE" sz="2800" dirty="0"/>
              <a:t>He asked them, “What are you discussing together as you walk along?”</a:t>
            </a:r>
          </a:p>
          <a:p>
            <a:pPr lvl="0"/>
            <a:r>
              <a:rPr lang="en-IE" sz="2800" dirty="0"/>
              <a:t>They stood still, their faces downcast. </a:t>
            </a:r>
            <a:endParaRPr lang="en-IE" sz="2800" dirty="0" smtClean="0"/>
          </a:p>
          <a:p>
            <a:pPr lvl="0"/>
            <a:r>
              <a:rPr lang="en-IE" sz="2800" dirty="0" smtClean="0"/>
              <a:t>One </a:t>
            </a:r>
            <a:r>
              <a:rPr lang="en-IE" sz="2800" dirty="0"/>
              <a:t>of them, named Cleopas, asked him, “Are you the only one visiting Jerusalem who does not know the things that have happened there in these days?”</a:t>
            </a:r>
          </a:p>
          <a:p>
            <a:r>
              <a:rPr lang="en-IE" sz="2800" dirty="0"/>
              <a:t>“What things?” he asked</a:t>
            </a:r>
            <a:r>
              <a:rPr lang="en-IE" sz="2800" dirty="0" smtClean="0"/>
              <a:t>.                                                                              </a:t>
            </a:r>
            <a:endParaRPr lang="en-IE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6670" y="0"/>
            <a:ext cx="1605330" cy="16053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94354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187" y="0"/>
            <a:ext cx="10772775" cy="1228436"/>
          </a:xfrm>
        </p:spPr>
        <p:txBody>
          <a:bodyPr/>
          <a:lstStyle/>
          <a:p>
            <a:r>
              <a:rPr lang="en-IE" b="1" dirty="0"/>
              <a:t>2</a:t>
            </a:r>
            <a:r>
              <a:rPr lang="en-IE" b="1" baseline="30000" dirty="0"/>
              <a:t>nd</a:t>
            </a:r>
            <a:r>
              <a:rPr lang="en-IE" b="1" dirty="0"/>
              <a:t> QUESTION FOR THIS EVENING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238" y="1420553"/>
            <a:ext cx="11155871" cy="4767811"/>
          </a:xfrm>
        </p:spPr>
        <p:txBody>
          <a:bodyPr/>
          <a:lstStyle/>
          <a:p>
            <a:pPr lvl="0" algn="ctr"/>
            <a:r>
              <a:rPr lang="en-IE" sz="4400" b="1" dirty="0">
                <a:solidFill>
                  <a:srgbClr val="002060"/>
                </a:solidFill>
              </a:rPr>
              <a:t>When you think about your experience of Church what </a:t>
            </a:r>
            <a:r>
              <a:rPr lang="en-IE" sz="4400" b="1" dirty="0" smtClean="0">
                <a:solidFill>
                  <a:srgbClr val="002060"/>
                </a:solidFill>
              </a:rPr>
              <a:t>brings sadness or disappointment?</a:t>
            </a:r>
            <a:endParaRPr lang="en-IE" sz="4400" b="1" dirty="0">
              <a:solidFill>
                <a:srgbClr val="002060"/>
              </a:solidFill>
            </a:endParaRPr>
          </a:p>
          <a:p>
            <a:pPr lvl="0" algn="ctr"/>
            <a:endParaRPr lang="en-IE" sz="3200" b="1" dirty="0">
              <a:solidFill>
                <a:srgbClr val="002060"/>
              </a:solidFill>
            </a:endParaRPr>
          </a:p>
          <a:p>
            <a:pPr lvl="0"/>
            <a:r>
              <a:rPr lang="en-IE" sz="3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You are invited to reflect quietly about this before you respond</a:t>
            </a:r>
          </a:p>
          <a:p>
            <a:pPr lvl="0"/>
            <a:r>
              <a:rPr lang="en-IE" sz="3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Music will play as we sit quietly</a:t>
            </a:r>
          </a:p>
          <a:p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7458" y="4910695"/>
            <a:ext cx="1879651" cy="18796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84975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06" y="769"/>
            <a:ext cx="10772775" cy="1052176"/>
          </a:xfrm>
        </p:spPr>
        <p:txBody>
          <a:bodyPr/>
          <a:lstStyle/>
          <a:p>
            <a:r>
              <a:rPr lang="en-IE" b="1" dirty="0"/>
              <a:t>IN SMALL GROUPS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056" y="884844"/>
            <a:ext cx="11616944" cy="5973156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IE" sz="2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Your small group leader will invite you to  share on the question for a total of </a:t>
            </a:r>
          </a:p>
          <a:p>
            <a:pPr marL="0" lvl="0" indent="0">
              <a:buNone/>
            </a:pPr>
            <a:r>
              <a:rPr lang="en-IE" sz="2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…….… minutes.</a:t>
            </a:r>
          </a:p>
          <a:p>
            <a:pPr lvl="0"/>
            <a:endParaRPr lang="en-IE" sz="15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lvl="0" algn="ctr"/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you think about your experience of Church, 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brings sadness or disappointment?</a:t>
            </a:r>
            <a:endParaRPr lang="en-US" sz="4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10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lvl="0"/>
            <a:endParaRPr lang="en-IE" sz="10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lvl="0"/>
            <a:r>
              <a:rPr lang="en-IE" sz="2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Allow each person time to share </a:t>
            </a:r>
          </a:p>
          <a:p>
            <a:pPr lvl="0"/>
            <a:r>
              <a:rPr lang="en-IE" sz="2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Listen to understand each other</a:t>
            </a:r>
          </a:p>
          <a:p>
            <a:pPr lvl="0"/>
            <a:r>
              <a:rPr lang="en-IE" sz="2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When everyone has shared take time to write down, on a Post-It note, what you shared </a:t>
            </a:r>
          </a:p>
          <a:p>
            <a:pPr lvl="0"/>
            <a:r>
              <a:rPr lang="en-IE" sz="2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Groups are invited to display the Post-It notes around the walls of the meeting space</a:t>
            </a:r>
          </a:p>
          <a:p>
            <a:pPr lvl="0"/>
            <a:endParaRPr lang="en-IE" sz="22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0" y="3364886"/>
            <a:ext cx="1739025" cy="1739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97433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06" y="0"/>
            <a:ext cx="10772775" cy="1025236"/>
          </a:xfrm>
        </p:spPr>
        <p:txBody>
          <a:bodyPr/>
          <a:lstStyle/>
          <a:p>
            <a:r>
              <a:rPr lang="en-IE" b="1" dirty="0"/>
              <a:t>MOMENT OF THANKS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006" y="1439026"/>
            <a:ext cx="11358903" cy="5331229"/>
          </a:xfrm>
        </p:spPr>
        <p:txBody>
          <a:bodyPr>
            <a:normAutofit/>
          </a:bodyPr>
          <a:lstStyle/>
          <a:p>
            <a:pPr lvl="0"/>
            <a:r>
              <a:rPr lang="en-IE" sz="3300" dirty="0">
                <a:solidFill>
                  <a:prstClr val="black">
                    <a:lumMod val="85000"/>
                    <a:lumOff val="15000"/>
                  </a:prstClr>
                </a:solidFill>
              </a:rPr>
              <a:t>As we end this second listening experience I invite you </a:t>
            </a:r>
            <a:endParaRPr lang="en-IE" sz="33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lvl="0"/>
            <a:r>
              <a:rPr lang="en-IE" sz="33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to </a:t>
            </a:r>
            <a:r>
              <a:rPr lang="en-IE" sz="3300" dirty="0">
                <a:solidFill>
                  <a:prstClr val="black">
                    <a:lumMod val="85000"/>
                    <a:lumOff val="15000"/>
                  </a:prstClr>
                </a:solidFill>
              </a:rPr>
              <a:t>listen carefully to these words from Vatican II </a:t>
            </a:r>
            <a:r>
              <a:rPr lang="en-IE" sz="33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document:</a:t>
            </a:r>
            <a:endParaRPr lang="en-IE" sz="33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lvl="0"/>
            <a:r>
              <a:rPr lang="en-IE" sz="3300" dirty="0">
                <a:solidFill>
                  <a:prstClr val="black">
                    <a:lumMod val="85000"/>
                    <a:lumOff val="15000"/>
                  </a:prstClr>
                </a:solidFill>
              </a:rPr>
              <a:t>“</a:t>
            </a:r>
            <a:r>
              <a:rPr lang="en-IE" sz="33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Gaudium</a:t>
            </a:r>
            <a:r>
              <a:rPr lang="en-IE" sz="33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et </a:t>
            </a:r>
            <a:r>
              <a:rPr lang="en-IE" sz="33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Spes</a:t>
            </a:r>
            <a:r>
              <a:rPr lang="en-IE" sz="33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– The Church in the Modern World” </a:t>
            </a:r>
          </a:p>
          <a:p>
            <a:pPr lvl="0"/>
            <a:endParaRPr lang="en-IE" sz="33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lvl="0" algn="ctr"/>
            <a:r>
              <a:rPr lang="en-IE" sz="3600" b="1" dirty="0">
                <a:solidFill>
                  <a:srgbClr val="0070C0"/>
                </a:solidFill>
              </a:rPr>
              <a:t>“The joys and the hopes, the griefs and the anxieties of the people of our time,</a:t>
            </a:r>
          </a:p>
          <a:p>
            <a:pPr lvl="0" algn="ctr"/>
            <a:r>
              <a:rPr lang="en-IE" sz="3600" b="1" dirty="0">
                <a:solidFill>
                  <a:srgbClr val="0070C0"/>
                </a:solidFill>
              </a:rPr>
              <a:t>especially those who are poor or in any way afflicted,</a:t>
            </a:r>
          </a:p>
          <a:p>
            <a:pPr lvl="0" algn="ctr"/>
            <a:r>
              <a:rPr lang="en-IE" sz="3600" b="1" dirty="0">
                <a:solidFill>
                  <a:srgbClr val="0070C0"/>
                </a:solidFill>
              </a:rPr>
              <a:t>these are the joys and hopes, </a:t>
            </a:r>
          </a:p>
          <a:p>
            <a:pPr lvl="0" algn="ctr"/>
            <a:r>
              <a:rPr lang="en-IE" sz="3600" b="1" dirty="0">
                <a:solidFill>
                  <a:srgbClr val="0070C0"/>
                </a:solidFill>
              </a:rPr>
              <a:t>the griefs and anxieties of the followers of Christ”</a:t>
            </a:r>
            <a:r>
              <a:rPr lang="en-IE" sz="3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.</a:t>
            </a:r>
          </a:p>
          <a:p>
            <a:pPr lvl="0"/>
            <a:endParaRPr lang="en-IE" sz="36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6985" y="85410"/>
            <a:ext cx="1879651" cy="18796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46745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Thank you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33370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IE" sz="4200" dirty="0"/>
              <a:t>For taking part</a:t>
            </a:r>
          </a:p>
          <a:p>
            <a:pPr lvl="0"/>
            <a:r>
              <a:rPr lang="en-IE" sz="4200" dirty="0"/>
              <a:t>For listening well</a:t>
            </a:r>
          </a:p>
          <a:p>
            <a:pPr lvl="0"/>
            <a:r>
              <a:rPr lang="en-IE" sz="4200" dirty="0"/>
              <a:t>For sharing openly</a:t>
            </a:r>
          </a:p>
          <a:p>
            <a:pPr lvl="0"/>
            <a:r>
              <a:rPr lang="en-IE" sz="4200" dirty="0"/>
              <a:t>For taking the risk of opening your heart</a:t>
            </a:r>
          </a:p>
          <a:p>
            <a:pPr lvl="0"/>
            <a:endParaRPr lang="en-IE" sz="3900" dirty="0"/>
          </a:p>
          <a:p>
            <a:pPr lvl="0"/>
            <a:endParaRPr lang="en-IE" sz="3900" dirty="0"/>
          </a:p>
          <a:p>
            <a:pPr lvl="0"/>
            <a:r>
              <a:rPr lang="en-IE" sz="3900" dirty="0"/>
              <a:t>Let’s pray the prayer that unites us……. OUR FATHER</a:t>
            </a:r>
          </a:p>
          <a:p>
            <a:pPr lvl="0"/>
            <a:endParaRPr lang="en-IE" sz="3900" dirty="0"/>
          </a:p>
          <a:p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3194" y="0"/>
            <a:ext cx="3079815" cy="30798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65905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10" y="480291"/>
            <a:ext cx="11600872" cy="616989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3500" dirty="0">
                <a:solidFill>
                  <a:prstClr val="black">
                    <a:lumMod val="85000"/>
                    <a:lumOff val="15000"/>
                  </a:prstClr>
                </a:solidFill>
              </a:rPr>
              <a:t>Our Father who art in heaven, </a:t>
            </a:r>
          </a:p>
          <a:p>
            <a:pPr lvl="0"/>
            <a:r>
              <a:rPr lang="en-US" sz="3500" dirty="0">
                <a:solidFill>
                  <a:prstClr val="black">
                    <a:lumMod val="85000"/>
                    <a:lumOff val="15000"/>
                  </a:prstClr>
                </a:solidFill>
              </a:rPr>
              <a:t>hallowed be thy name.</a:t>
            </a:r>
          </a:p>
          <a:p>
            <a:pPr lvl="0"/>
            <a:r>
              <a:rPr lang="en-US" sz="3500" dirty="0">
                <a:solidFill>
                  <a:prstClr val="black">
                    <a:lumMod val="85000"/>
                    <a:lumOff val="15000"/>
                  </a:prstClr>
                </a:solidFill>
              </a:rPr>
              <a:t>Thy Kingdom come, </a:t>
            </a:r>
          </a:p>
          <a:p>
            <a:pPr lvl="0"/>
            <a:r>
              <a:rPr lang="en-US" sz="3500" dirty="0">
                <a:solidFill>
                  <a:prstClr val="black">
                    <a:lumMod val="85000"/>
                    <a:lumOff val="15000"/>
                  </a:prstClr>
                </a:solidFill>
              </a:rPr>
              <a:t>thy will done on earth as it is in heaven.</a:t>
            </a:r>
          </a:p>
          <a:p>
            <a:pPr lvl="0"/>
            <a:r>
              <a:rPr lang="en-US" sz="3500" dirty="0">
                <a:solidFill>
                  <a:prstClr val="black">
                    <a:lumMod val="85000"/>
                    <a:lumOff val="15000"/>
                  </a:prstClr>
                </a:solidFill>
              </a:rPr>
              <a:t>Give us this day our daily bread</a:t>
            </a:r>
          </a:p>
          <a:p>
            <a:pPr lvl="0"/>
            <a:r>
              <a:rPr lang="en-US" sz="35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and forgive us our trespasses</a:t>
            </a:r>
          </a:p>
          <a:p>
            <a:pPr lvl="0"/>
            <a:r>
              <a:rPr lang="en-US" sz="3500" dirty="0">
                <a:solidFill>
                  <a:prstClr val="black">
                    <a:lumMod val="85000"/>
                    <a:lumOff val="15000"/>
                  </a:prstClr>
                </a:solidFill>
              </a:rPr>
              <a:t>as we forgive those who trespass against us</a:t>
            </a:r>
          </a:p>
          <a:p>
            <a:pPr lvl="0"/>
            <a:r>
              <a:rPr lang="en-US" sz="3500" dirty="0">
                <a:solidFill>
                  <a:prstClr val="black">
                    <a:lumMod val="85000"/>
                    <a:lumOff val="15000"/>
                  </a:prstClr>
                </a:solidFill>
              </a:rPr>
              <a:t>and lead us not </a:t>
            </a:r>
            <a:r>
              <a:rPr lang="en-US" sz="3500">
                <a:solidFill>
                  <a:prstClr val="black">
                    <a:lumMod val="85000"/>
                    <a:lumOff val="15000"/>
                  </a:prstClr>
                </a:solidFill>
              </a:rPr>
              <a:t>into </a:t>
            </a:r>
            <a:r>
              <a:rPr lang="en-US" sz="350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temptation </a:t>
            </a:r>
            <a:endParaRPr lang="en-US" sz="35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lvl="0"/>
            <a:r>
              <a:rPr lang="en-US" sz="3500" dirty="0">
                <a:solidFill>
                  <a:prstClr val="black">
                    <a:lumMod val="85000"/>
                    <a:lumOff val="15000"/>
                  </a:prstClr>
                </a:solidFill>
              </a:rPr>
              <a:t>but deliver us from evil. </a:t>
            </a:r>
          </a:p>
          <a:p>
            <a:pPr marL="0" lvl="0" indent="0">
              <a:buNone/>
            </a:pPr>
            <a:endParaRPr lang="en-US" sz="22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lvl="0"/>
            <a:r>
              <a:rPr lang="en-US" sz="3500" dirty="0">
                <a:solidFill>
                  <a:prstClr val="black">
                    <a:lumMod val="85000"/>
                    <a:lumOff val="15000"/>
                  </a:prstClr>
                </a:solidFill>
              </a:rPr>
              <a:t>Finally, I invite you to share a sign or gesture of PEACE…….</a:t>
            </a:r>
          </a:p>
          <a:p>
            <a:pPr lvl="0" algn="ctr"/>
            <a:r>
              <a:rPr lang="en-US" sz="3500" dirty="0">
                <a:solidFill>
                  <a:prstClr val="black">
                    <a:lumMod val="85000"/>
                    <a:lumOff val="15000"/>
                  </a:prstClr>
                </a:solidFill>
              </a:rPr>
              <a:t>Thank you!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65414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381518"/>
          </a:xfrm>
        </p:spPr>
        <p:txBody>
          <a:bodyPr/>
          <a:lstStyle/>
          <a:p>
            <a:r>
              <a:rPr lang="en-IE" b="1" dirty="0"/>
              <a:t>MOMENT OF WELCOME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225" y="1699490"/>
            <a:ext cx="9505678" cy="469014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IE" sz="3600" dirty="0" smtClean="0"/>
              <a:t>A </a:t>
            </a:r>
            <a:r>
              <a:rPr lang="en-IE" sz="3600" dirty="0"/>
              <a:t>warm welcome to everyone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IE" sz="3600" dirty="0"/>
              <a:t>We are all in the same boat – learning this together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IE" sz="3600" dirty="0"/>
              <a:t>Simple format for the evening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IE" sz="3600" dirty="0"/>
              <a:t>Listening to understand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E" sz="3600" dirty="0" smtClean="0"/>
              <a:t>Our role as Animators </a:t>
            </a:r>
          </a:p>
          <a:p>
            <a:pPr marL="0" indent="0">
              <a:buNone/>
            </a:pPr>
            <a:endParaRPr lang="en-IE" sz="3200" dirty="0" smtClean="0"/>
          </a:p>
          <a:p>
            <a:pPr>
              <a:buFont typeface="Arial" panose="020B0604020202020204" pitchFamily="34" charset="0"/>
              <a:buChar char="•"/>
            </a:pPr>
            <a:endParaRPr lang="en-I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7058" y="3784482"/>
            <a:ext cx="2743699" cy="27436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15245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06" y="-5439"/>
            <a:ext cx="10772775" cy="725875"/>
          </a:xfrm>
        </p:spPr>
        <p:txBody>
          <a:bodyPr>
            <a:normAutofit fontScale="90000"/>
          </a:bodyPr>
          <a:lstStyle/>
          <a:p>
            <a:r>
              <a:rPr lang="en-IE" b="1" dirty="0"/>
              <a:t>MOMENT OF REFLECTION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606" y="823660"/>
            <a:ext cx="11164939" cy="589117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IE" b="1" dirty="0"/>
              <a:t>Why are we here? </a:t>
            </a:r>
          </a:p>
          <a:p>
            <a:pPr marL="0" indent="0" algn="ctr">
              <a:buNone/>
            </a:pPr>
            <a:r>
              <a:rPr lang="en-IE" b="1" dirty="0"/>
              <a:t>To plant dreams</a:t>
            </a:r>
          </a:p>
          <a:p>
            <a:pPr marL="0" indent="0" algn="ctr">
              <a:buNone/>
            </a:pPr>
            <a:r>
              <a:rPr lang="en-IE" b="1" dirty="0"/>
              <a:t>To have a vision</a:t>
            </a:r>
          </a:p>
          <a:p>
            <a:pPr marL="0" indent="0" algn="ctr">
              <a:buNone/>
            </a:pPr>
            <a:r>
              <a:rPr lang="en-IE" b="1" dirty="0"/>
              <a:t>To allow hope to flourish</a:t>
            </a:r>
          </a:p>
          <a:p>
            <a:pPr marL="0" indent="0" algn="ctr">
              <a:buNone/>
            </a:pPr>
            <a:r>
              <a:rPr lang="en-IE" b="1" dirty="0"/>
              <a:t>To inspire trust</a:t>
            </a:r>
          </a:p>
          <a:p>
            <a:pPr marL="0" indent="0" algn="ctr">
              <a:buNone/>
            </a:pPr>
            <a:r>
              <a:rPr lang="en-IE" b="1" dirty="0"/>
              <a:t>To bind wounds</a:t>
            </a:r>
          </a:p>
          <a:p>
            <a:pPr marL="0" indent="0" algn="ctr">
              <a:buNone/>
            </a:pPr>
            <a:r>
              <a:rPr lang="en-IE" b="1" dirty="0"/>
              <a:t>To weave together relationships</a:t>
            </a:r>
          </a:p>
          <a:p>
            <a:pPr marL="0" indent="0" algn="ctr">
              <a:buNone/>
            </a:pPr>
            <a:r>
              <a:rPr lang="en-IE" b="1" dirty="0"/>
              <a:t>To learn from one another</a:t>
            </a:r>
          </a:p>
          <a:p>
            <a:pPr marL="0" indent="0" algn="ctr">
              <a:buNone/>
            </a:pPr>
            <a:r>
              <a:rPr lang="en-IE" b="1" dirty="0"/>
              <a:t>To create a bright resourcefulness that will</a:t>
            </a:r>
          </a:p>
          <a:p>
            <a:pPr marL="0" indent="0" algn="ctr">
              <a:buNone/>
            </a:pPr>
            <a:r>
              <a:rPr lang="en-IE" b="1" dirty="0"/>
              <a:t>Enlighten our minds</a:t>
            </a:r>
          </a:p>
          <a:p>
            <a:pPr marL="0" indent="0" algn="ctr">
              <a:buNone/>
            </a:pPr>
            <a:r>
              <a:rPr lang="en-IE" b="1" dirty="0"/>
              <a:t>Warm our hearts</a:t>
            </a:r>
          </a:p>
          <a:p>
            <a:pPr marL="0" indent="0" algn="ctr">
              <a:buNone/>
            </a:pPr>
            <a:r>
              <a:rPr lang="en-IE" b="1" dirty="0"/>
              <a:t>And give strength to our </a:t>
            </a:r>
            <a:r>
              <a:rPr lang="en-IE" b="1" dirty="0" smtClean="0"/>
              <a:t>hands </a:t>
            </a:r>
            <a:endParaRPr lang="en-IE" b="1" dirty="0"/>
          </a:p>
          <a:p>
            <a:pPr algn="ctr">
              <a:buFont typeface="Arial" panose="020B0604020202020204" pitchFamily="34" charset="0"/>
              <a:buChar char="•"/>
            </a:pPr>
            <a:endParaRPr lang="en-IE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3320" y="823660"/>
            <a:ext cx="1879651" cy="18796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48523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MOMENT OF INVITATION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1736436"/>
            <a:ext cx="10753725" cy="5024582"/>
          </a:xfrm>
        </p:spPr>
        <p:txBody>
          <a:bodyPr>
            <a:normAutofit/>
          </a:bodyPr>
          <a:lstStyle/>
          <a:p>
            <a:r>
              <a:rPr lang="en-IE" sz="3600" dirty="0"/>
              <a:t>You are warmly invited </a:t>
            </a:r>
            <a:r>
              <a:rPr lang="en-IE" sz="3600" dirty="0" smtClean="0"/>
              <a:t>to:</a:t>
            </a:r>
          </a:p>
          <a:p>
            <a:endParaRPr lang="en-IE" sz="16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IE" sz="3600" dirty="0"/>
              <a:t>Speak from the heart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IE" sz="3600" dirty="0"/>
              <a:t>To listen deeply to one another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IE" sz="3600" dirty="0"/>
              <a:t>To share your experience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IE" sz="3600" dirty="0"/>
              <a:t>To understand one another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IE" sz="3600" dirty="0"/>
              <a:t>To listen to God’s Spirit</a:t>
            </a:r>
          </a:p>
          <a:p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1251" y="1071854"/>
            <a:ext cx="1879651" cy="18796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74286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130" y="231679"/>
            <a:ext cx="10772775" cy="996757"/>
          </a:xfrm>
        </p:spPr>
        <p:txBody>
          <a:bodyPr/>
          <a:lstStyle/>
          <a:p>
            <a:r>
              <a:rPr lang="en-IE" b="1" dirty="0"/>
              <a:t>MOMENT OF PRAYER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130" y="1312538"/>
            <a:ext cx="11201597" cy="5125207"/>
          </a:xfrm>
        </p:spPr>
        <p:txBody>
          <a:bodyPr>
            <a:noAutofit/>
          </a:bodyPr>
          <a:lstStyle/>
          <a:p>
            <a:pPr lvl="0"/>
            <a:r>
              <a:rPr lang="en-IE" sz="3600" dirty="0"/>
              <a:t>We begin our evening in </a:t>
            </a:r>
            <a:r>
              <a:rPr lang="en-IE" sz="3600" dirty="0" smtClean="0"/>
              <a:t>prayer:</a:t>
            </a:r>
          </a:p>
          <a:p>
            <a:pPr lvl="0"/>
            <a:r>
              <a:rPr lang="en-IE" sz="3600" dirty="0" smtClean="0"/>
              <a:t>Using </a:t>
            </a:r>
            <a:r>
              <a:rPr lang="en-IE" sz="3600" dirty="0"/>
              <a:t>the ancient </a:t>
            </a:r>
            <a:r>
              <a:rPr lang="en-IE" sz="3600" dirty="0" smtClean="0"/>
              <a:t>“</a:t>
            </a:r>
            <a:r>
              <a:rPr lang="en-IE" sz="3600" dirty="0" err="1" smtClean="0"/>
              <a:t>Adsumus</a:t>
            </a:r>
            <a:r>
              <a:rPr lang="en-IE" sz="3600" dirty="0" smtClean="0"/>
              <a:t> </a:t>
            </a:r>
            <a:r>
              <a:rPr lang="en-IE" sz="3600" dirty="0" err="1"/>
              <a:t>Sancte</a:t>
            </a:r>
            <a:r>
              <a:rPr lang="en-IE" sz="3600" dirty="0"/>
              <a:t> </a:t>
            </a:r>
            <a:r>
              <a:rPr lang="en-IE" sz="3600" dirty="0" err="1" smtClean="0"/>
              <a:t>Spiritus</a:t>
            </a:r>
            <a:r>
              <a:rPr lang="en-IE" sz="3600" dirty="0" smtClean="0"/>
              <a:t>” </a:t>
            </a:r>
            <a:r>
              <a:rPr lang="en-IE" sz="3600" dirty="0"/>
              <a:t>– </a:t>
            </a:r>
            <a:r>
              <a:rPr lang="en-IE" sz="3600" dirty="0" smtClean="0"/>
              <a:t>“We stand before you, Holy Spirit - a </a:t>
            </a:r>
            <a:r>
              <a:rPr lang="en-IE" sz="3600" dirty="0"/>
              <a:t>prayer used for centuries at Church gatherings</a:t>
            </a:r>
          </a:p>
          <a:p>
            <a:r>
              <a:rPr lang="en-US" sz="3600" dirty="0"/>
              <a:t>A prayer that calls upon the Holy Spirit, inviting the Spirit into our conversations, opening us up to the way the Spirit works:</a:t>
            </a:r>
          </a:p>
          <a:p>
            <a:endParaRPr lang="en-US" sz="3600" dirty="0"/>
          </a:p>
          <a:p>
            <a:r>
              <a:rPr lang="en-US" sz="3600" b="1" dirty="0"/>
              <a:t>Let us stand to pray together slowly and deliberately</a:t>
            </a:r>
            <a:r>
              <a:rPr lang="en-US" sz="3600" dirty="0"/>
              <a:t>:</a:t>
            </a:r>
          </a:p>
          <a:p>
            <a:endParaRPr lang="en-IE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437" y="103344"/>
            <a:ext cx="1565562" cy="15655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09598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4655"/>
            <a:ext cx="11429999" cy="5264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Synod Prayer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64" y="591127"/>
            <a:ext cx="11905672" cy="6266873"/>
          </a:xfrm>
        </p:spPr>
        <p:txBody>
          <a:bodyPr>
            <a:normAutofit/>
          </a:bodyPr>
          <a:lstStyle/>
          <a:p>
            <a:pPr algn="ctr"/>
            <a:r>
              <a:rPr lang="en-US" sz="2600" b="1" dirty="0"/>
              <a:t>We stand before you, Holy Spirit, as we gather together in Your name.</a:t>
            </a:r>
          </a:p>
          <a:p>
            <a:pPr algn="ctr"/>
            <a:endParaRPr lang="en-US" sz="1100" b="1" dirty="0"/>
          </a:p>
          <a:p>
            <a:pPr algn="ctr"/>
            <a:r>
              <a:rPr lang="en-US" sz="2600" b="1" dirty="0"/>
              <a:t>With You alone to guide us make Yourself at home in our hearts;</a:t>
            </a:r>
          </a:p>
          <a:p>
            <a:pPr algn="ctr"/>
            <a:r>
              <a:rPr lang="en-US" sz="2600" b="1" dirty="0"/>
              <a:t>Teach us the way we must go  and how we are to pursue it.</a:t>
            </a:r>
          </a:p>
          <a:p>
            <a:pPr algn="ctr"/>
            <a:endParaRPr lang="en-US" sz="1100" b="1" dirty="0"/>
          </a:p>
          <a:p>
            <a:pPr algn="ctr"/>
            <a:r>
              <a:rPr lang="en-US" sz="2600" b="1" dirty="0"/>
              <a:t>We are weak and sinful; do not let us promote disorder.</a:t>
            </a:r>
          </a:p>
          <a:p>
            <a:pPr algn="ctr"/>
            <a:r>
              <a:rPr lang="en-US" sz="2600" b="1" dirty="0"/>
              <a:t>Do not let ignorance lead us down the wrong path nor partiality influence our actions.</a:t>
            </a:r>
          </a:p>
          <a:p>
            <a:pPr algn="ctr"/>
            <a:r>
              <a:rPr lang="en-US" sz="1050" b="1" dirty="0"/>
              <a:t> </a:t>
            </a:r>
          </a:p>
          <a:p>
            <a:pPr algn="ctr"/>
            <a:r>
              <a:rPr lang="en-US" sz="2600" b="1" dirty="0"/>
              <a:t>Let us find in You our unity so that we may journey together to eternal life</a:t>
            </a:r>
          </a:p>
          <a:p>
            <a:pPr algn="ctr"/>
            <a:r>
              <a:rPr lang="en-US" sz="2600" b="1" dirty="0"/>
              <a:t>and not stray from the way of truth and what is right.</a:t>
            </a:r>
          </a:p>
          <a:p>
            <a:pPr algn="ctr"/>
            <a:endParaRPr lang="en-US" sz="1050" b="1" dirty="0"/>
          </a:p>
          <a:p>
            <a:pPr algn="ctr"/>
            <a:r>
              <a:rPr lang="en-US" sz="2600" b="1" dirty="0"/>
              <a:t>All this we ask of You, who are at work in every place and  time,</a:t>
            </a:r>
          </a:p>
          <a:p>
            <a:pPr algn="ctr"/>
            <a:r>
              <a:rPr lang="en-US" sz="2600" b="1" dirty="0"/>
              <a:t>In the communion of the Father and the Son, forever and ever. </a:t>
            </a:r>
          </a:p>
          <a:p>
            <a:pPr algn="ctr"/>
            <a:r>
              <a:rPr lang="en-US" sz="2600" b="1" dirty="0"/>
              <a:t>Amen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64646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0"/>
            <a:ext cx="10772775" cy="1347937"/>
          </a:xfrm>
        </p:spPr>
        <p:txBody>
          <a:bodyPr/>
          <a:lstStyle/>
          <a:p>
            <a:r>
              <a:rPr lang="en-IE" b="1" dirty="0"/>
              <a:t>1</a:t>
            </a:r>
            <a:r>
              <a:rPr lang="en-IE" b="1" baseline="30000" dirty="0"/>
              <a:t>st</a:t>
            </a:r>
            <a:r>
              <a:rPr lang="en-IE" b="1" dirty="0"/>
              <a:t> QUESTION FOR THIS EVENING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1219200"/>
            <a:ext cx="10753725" cy="5102335"/>
          </a:xfrm>
        </p:spPr>
        <p:txBody>
          <a:bodyPr/>
          <a:lstStyle/>
          <a:p>
            <a:pPr algn="ctr"/>
            <a:r>
              <a:rPr lang="en-US" sz="4400" b="1" dirty="0"/>
              <a:t>When you think about your experience of Church, what brings </a:t>
            </a:r>
            <a:r>
              <a:rPr lang="en-US" sz="4400" b="1" dirty="0" smtClean="0"/>
              <a:t>joy?</a:t>
            </a:r>
            <a:endParaRPr lang="en-US" sz="4400" b="1" dirty="0"/>
          </a:p>
          <a:p>
            <a:pPr algn="ctr"/>
            <a:endParaRPr lang="en-US" sz="4400" b="1" dirty="0"/>
          </a:p>
          <a:p>
            <a:endParaRPr lang="en-US" dirty="0"/>
          </a:p>
          <a:p>
            <a:r>
              <a:rPr lang="en-US" sz="2800" dirty="0"/>
              <a:t>You are invited to reflect quietly about this before you respond</a:t>
            </a:r>
          </a:p>
          <a:p>
            <a:endParaRPr lang="en-US" sz="2800" dirty="0"/>
          </a:p>
          <a:p>
            <a:r>
              <a:rPr lang="en-US" sz="2800" dirty="0"/>
              <a:t>Music will play as we sit quietly </a:t>
            </a:r>
          </a:p>
          <a:p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5200" y="4441884"/>
            <a:ext cx="1879651" cy="18796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5496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606" y="94543"/>
            <a:ext cx="10772775" cy="893748"/>
          </a:xfrm>
        </p:spPr>
        <p:txBody>
          <a:bodyPr/>
          <a:lstStyle/>
          <a:p>
            <a:r>
              <a:rPr lang="en-IE" b="1" dirty="0"/>
              <a:t>IN SMALL GROUPS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401" y="1289512"/>
            <a:ext cx="10753725" cy="5369905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IE" sz="4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Your small group leader will invite you to  share on the question for a</a:t>
            </a:r>
          </a:p>
          <a:p>
            <a:pPr lvl="0"/>
            <a:r>
              <a:rPr lang="en-US" sz="4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total of ………..minutes altogether</a:t>
            </a:r>
            <a:r>
              <a:rPr lang="en-US" sz="2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.</a:t>
            </a:r>
            <a:endParaRPr lang="en-IE" sz="28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lvl="0"/>
            <a:endParaRPr lang="en-IE" sz="18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lvl="0" algn="ctr"/>
            <a:r>
              <a:rPr lang="en-US" sz="6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you think about your experience of Church, what brings </a:t>
            </a:r>
            <a:r>
              <a:rPr lang="en-US" sz="69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joy?</a:t>
            </a:r>
            <a:endParaRPr lang="en-US" sz="69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IE" sz="69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IE" sz="4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Allow each person time to share </a:t>
            </a:r>
          </a:p>
          <a:p>
            <a:pPr lvl="0"/>
            <a:r>
              <a:rPr lang="en-IE" sz="4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Listen to understand each other</a:t>
            </a:r>
          </a:p>
          <a:p>
            <a:pPr lvl="0"/>
            <a:r>
              <a:rPr lang="en-IE" sz="4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When everyone has shared take time to write down, on a Post-It note, what you shared </a:t>
            </a:r>
          </a:p>
          <a:p>
            <a:pPr lvl="0"/>
            <a:r>
              <a:rPr lang="en-IE" sz="4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Groups are invited to display the Post-It notes around the walls of the meeting space</a:t>
            </a:r>
          </a:p>
          <a:p>
            <a:endParaRPr lang="en-IE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2264" y="199077"/>
            <a:ext cx="1879651" cy="18796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35156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/>
              <a:t>TEA BREAK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E" dirty="0"/>
              <a:t>An invitation to get a cuppa before we move on to our second question</a:t>
            </a:r>
          </a:p>
          <a:p>
            <a:pPr lvl="0"/>
            <a:r>
              <a:rPr lang="en-IE" dirty="0"/>
              <a:t>Music will play to call us back to our groups and settle into the quiet once more</a:t>
            </a:r>
          </a:p>
          <a:p>
            <a:endParaRPr lang="en-I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4" y="1902132"/>
            <a:ext cx="10772775" cy="434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16928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90</TotalTime>
  <Words>962</Words>
  <Application>Microsoft Office PowerPoint</Application>
  <PresentationFormat>Widescreen</PresentationFormat>
  <Paragraphs>133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Metropolitan</vt:lpstr>
      <vt:lpstr>Sharing our  Joys and Sorrows</vt:lpstr>
      <vt:lpstr>MOMENT OF WELCOME </vt:lpstr>
      <vt:lpstr>MOMENT OF REFLECTION </vt:lpstr>
      <vt:lpstr>MOMENT OF INVITATION </vt:lpstr>
      <vt:lpstr>MOMENT OF PRAYER </vt:lpstr>
      <vt:lpstr>Synod Prayer</vt:lpstr>
      <vt:lpstr>1st QUESTION FOR THIS EVENING </vt:lpstr>
      <vt:lpstr>IN SMALL GROUPS </vt:lpstr>
      <vt:lpstr>TEA BREAK </vt:lpstr>
      <vt:lpstr>BACK TO SMALL GROUPS –  A SCRIPTURE REFLECTION </vt:lpstr>
      <vt:lpstr>2nd QUESTION FOR THIS EVENING </vt:lpstr>
      <vt:lpstr>IN SMALL GROUPS </vt:lpstr>
      <vt:lpstr>MOMENT OF THANKS </vt:lpstr>
      <vt:lpstr>Thank you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Sharing our  Joys and Sorrows</dc:title>
  <dc:creator>Patricia Carroll</dc:creator>
  <cp:lastModifiedBy>Kirsten Mahon</cp:lastModifiedBy>
  <cp:revision>18</cp:revision>
  <dcterms:created xsi:type="dcterms:W3CDTF">2021-11-17T13:14:55Z</dcterms:created>
  <dcterms:modified xsi:type="dcterms:W3CDTF">2022-02-26T14:43:50Z</dcterms:modified>
</cp:coreProperties>
</file>