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81" r:id="rId3"/>
    <p:sldId id="275" r:id="rId4"/>
    <p:sldId id="274" r:id="rId5"/>
    <p:sldId id="258" r:id="rId6"/>
    <p:sldId id="260" r:id="rId7"/>
    <p:sldId id="261" r:id="rId8"/>
    <p:sldId id="270" r:id="rId9"/>
    <p:sldId id="262" r:id="rId10"/>
    <p:sldId id="267" r:id="rId11"/>
    <p:sldId id="271" r:id="rId12"/>
    <p:sldId id="268" r:id="rId13"/>
    <p:sldId id="272" r:id="rId14"/>
    <p:sldId id="269" r:id="rId15"/>
    <p:sldId id="263" r:id="rId16"/>
    <p:sldId id="264" r:id="rId17"/>
    <p:sldId id="265" r:id="rId18"/>
    <p:sldId id="273" r:id="rId19"/>
    <p:sldId id="266" r:id="rId20"/>
    <p:sldId id="277" r:id="rId21"/>
    <p:sldId id="278" r:id="rId22"/>
    <p:sldId id="282" r:id="rId23"/>
    <p:sldId id="283" r:id="rId24"/>
    <p:sldId id="284" r:id="rId25"/>
    <p:sldId id="279" r:id="rId26"/>
    <p:sldId id="280" r:id="rId27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D4D5E-5823-4FD6-B048-71ECB4766961}" v="177" dt="2021-06-24T11:24:09.455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6/24/2021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6/24/2021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6/24/2021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6/24/2021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2201" y="2027583"/>
            <a:ext cx="6858002" cy="2514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On The Way </a:t>
            </a:r>
            <a:br>
              <a:rPr lang="en-US" b="1" dirty="0">
                <a:solidFill>
                  <a:srgbClr val="92D050"/>
                </a:solidFill>
              </a:rPr>
            </a:br>
            <a:r>
              <a:rPr lang="en-US" b="1" dirty="0">
                <a:solidFill>
                  <a:srgbClr val="92D050"/>
                </a:solidFill>
              </a:rPr>
              <a:t>to </a:t>
            </a:r>
            <a:br>
              <a:rPr lang="en-US" b="1" dirty="0">
                <a:solidFill>
                  <a:srgbClr val="92D050"/>
                </a:solidFill>
              </a:rPr>
            </a:br>
            <a:r>
              <a:rPr lang="en-US" b="1" dirty="0">
                <a:solidFill>
                  <a:srgbClr val="92D050"/>
                </a:solidFill>
              </a:rPr>
              <a:t>Holy Communion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marL="0" indent="0"/>
            <a:r>
              <a:rPr lang="en-IE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But First Communion day is very big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1F91F-9C57-4C28-BCF4-9CA13B71D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73" y="2663687"/>
            <a:ext cx="5866228" cy="3514270"/>
          </a:xfrm>
        </p:spPr>
        <p:txBody>
          <a:bodyPr/>
          <a:lstStyle/>
          <a:p>
            <a:pPr marL="0" indent="0">
              <a:buNone/>
            </a:pPr>
            <a:r>
              <a:rPr lang="en-I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 of it is that it’s more public. </a:t>
            </a:r>
          </a:p>
          <a:p>
            <a:pPr marL="0" indent="0">
              <a:buNone/>
            </a:pPr>
            <a:endParaRPr lang="en-I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have been lots of great times in your family, your treasured memories. </a:t>
            </a:r>
          </a:p>
          <a:p>
            <a:pPr marL="0" indent="0">
              <a:buNone/>
            </a:pPr>
            <a:endParaRPr lang="en-I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on this day you ‘go public’.</a:t>
            </a:r>
          </a:p>
        </p:txBody>
      </p:sp>
      <p:pic>
        <p:nvPicPr>
          <p:cNvPr id="7" name="Content Placeholder 6" descr="A person in a white dress&#10;&#10;Description automatically generated with medium confidence">
            <a:extLst>
              <a:ext uri="{FF2B5EF4-FFF2-40B4-BE49-F238E27FC236}">
                <a16:creationId xmlns:a16="http://schemas.microsoft.com/office/drawing/2014/main" id="{39C2EA88-ACDB-472D-98D5-0B6E053E91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95" y="1777861"/>
            <a:ext cx="2151959" cy="287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erson in a tie&#10;&#10;Description automatically generated with low confidence">
            <a:extLst>
              <a:ext uri="{FF2B5EF4-FFF2-40B4-BE49-F238E27FC236}">
                <a16:creationId xmlns:a16="http://schemas.microsoft.com/office/drawing/2014/main" id="{0C40F329-3AF5-417A-B2B1-3C62B0253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27" y="2906912"/>
            <a:ext cx="1919733" cy="287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062" y="789140"/>
            <a:ext cx="10058402" cy="1486422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the church, in front of everybody, you present your boy or girl for First Communion…</a:t>
            </a:r>
            <a:br>
              <a:rPr lang="en-IE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296" y="2120084"/>
            <a:ext cx="4954588" cy="4187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dirty="0">
                <a:ea typeface="Calibri" panose="020F0502020204030204" pitchFamily="34" charset="0"/>
                <a:cs typeface="Times New Roman" panose="02020603050405020304" pitchFamily="18" charset="0"/>
              </a:rPr>
              <a:t>‘This is my son’. </a:t>
            </a:r>
          </a:p>
          <a:p>
            <a:pPr marL="0" indent="0">
              <a:buNone/>
            </a:pPr>
            <a:endParaRPr lang="en-I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9" name="Content Placeholder 8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F658DB64-E058-40B7-A9E2-C3E6B9603F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26" y="2551196"/>
            <a:ext cx="2963729" cy="3756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3E9A10-04F5-47E9-9B34-1F33172FA90F}"/>
              </a:ext>
            </a:extLst>
          </p:cNvPr>
          <p:cNvSpPr txBox="1"/>
          <p:nvPr/>
        </p:nvSpPr>
        <p:spPr>
          <a:xfrm>
            <a:off x="6838122" y="2182734"/>
            <a:ext cx="357988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ea typeface="Calibri" panose="020F0502020204030204" pitchFamily="34" charset="0"/>
                <a:cs typeface="Times New Roman" panose="02020603050405020304" pitchFamily="18" charset="0"/>
              </a:rPr>
              <a:t>‘This is my daughter’.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12" name="Picture 11" descr="A picture containing person, child, posing&#10;&#10;Description automatically generated">
            <a:extLst>
              <a:ext uri="{FF2B5EF4-FFF2-40B4-BE49-F238E27FC236}">
                <a16:creationId xmlns:a16="http://schemas.microsoft.com/office/drawing/2014/main" id="{B4D25210-B687-4266-9912-8BFAAD8C3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28" y="2627791"/>
            <a:ext cx="2736507" cy="3909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062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0817" y="417341"/>
            <a:ext cx="11516140" cy="1219200"/>
          </a:xfrm>
        </p:spPr>
        <p:txBody>
          <a:bodyPr anchor="b">
            <a:normAutofit/>
          </a:bodyPr>
          <a:lstStyle/>
          <a:p>
            <a:r>
              <a:rPr lang="en-IE" dirty="0">
                <a:solidFill>
                  <a:srgbClr val="00B050"/>
                </a:solidFill>
              </a:rPr>
              <a:t>It’s like in the Gospels, at the Baptism of Jesus. </a:t>
            </a:r>
          </a:p>
        </p:txBody>
      </p:sp>
      <p:pic>
        <p:nvPicPr>
          <p:cNvPr id="3" name="Picture Placeholder 2" descr="A picture containing outdoor, water, mammal, wave&#10;&#10;Description automatically generated">
            <a:extLst>
              <a:ext uri="{FF2B5EF4-FFF2-40B4-BE49-F238E27FC236}">
                <a16:creationId xmlns:a16="http://schemas.microsoft.com/office/drawing/2014/main" id="{0B68590F-3551-4E7E-8F6D-914D9EC745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3" b="1"/>
          <a:stretch/>
        </p:blipFill>
        <p:spPr>
          <a:xfrm>
            <a:off x="833091" y="1825625"/>
            <a:ext cx="5262909" cy="4448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6CFB78F-1328-4FAE-B7FB-B65F7E33F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35464"/>
            <a:ext cx="5672797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>
              <a:effectLst/>
            </a:endParaRPr>
          </a:p>
          <a:p>
            <a:pPr marL="0" indent="0">
              <a:buNone/>
            </a:pPr>
            <a:r>
              <a:rPr lang="en-IE" dirty="0">
                <a:effectLst/>
              </a:rPr>
              <a:t>On that day, God the Father says; </a:t>
            </a:r>
          </a:p>
          <a:p>
            <a:pPr marL="0" indent="0">
              <a:buNone/>
            </a:pPr>
            <a:endParaRPr lang="en-IE" dirty="0">
              <a:effectLst/>
            </a:endParaRPr>
          </a:p>
          <a:p>
            <a:pPr marL="0" indent="0">
              <a:buNone/>
            </a:pPr>
            <a:r>
              <a:rPr lang="en-IE" dirty="0">
                <a:effectLst/>
              </a:rPr>
              <a:t>‘This is my beloved’. </a:t>
            </a:r>
          </a:p>
          <a:p>
            <a:endParaRPr lang="en-IE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God the Father says about Jesus, you say about your child</a:t>
            </a:r>
            <a:endParaRPr lang="en-IE" dirty="0">
              <a:solidFill>
                <a:srgbClr val="00B050"/>
              </a:solidFill>
            </a:endParaRPr>
          </a:p>
        </p:txBody>
      </p:sp>
      <p:pic>
        <p:nvPicPr>
          <p:cNvPr id="6" name="Content Placeholder 5" descr="A person and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DFF79B96-FD46-48E4-B592-1BEE7F5432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94" y="1785868"/>
            <a:ext cx="3073906" cy="4629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0496" y="2862470"/>
            <a:ext cx="4951414" cy="19745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I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E" sz="5100" dirty="0">
                <a:ea typeface="Calibri" panose="020F0502020204030204" pitchFamily="34" charset="0"/>
                <a:cs typeface="Times New Roman" panose="02020603050405020304" pitchFamily="18" charset="0"/>
              </a:rPr>
              <a:t>‘This is my beloved’.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717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1471" y="417535"/>
            <a:ext cx="11413937" cy="1119717"/>
          </a:xfrm>
        </p:spPr>
        <p:txBody>
          <a:bodyPr anchor="b">
            <a:normAutofit/>
          </a:bodyPr>
          <a:lstStyle/>
          <a:p>
            <a:pPr algn="ctr"/>
            <a:r>
              <a:rPr lang="en-IE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 that why First Communion is such a big day?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2607F51-1F73-4E81-A7F0-E647CCC54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63" y="2044102"/>
            <a:ext cx="6019800" cy="3309776"/>
          </a:xfrm>
        </p:spPr>
        <p:txBody>
          <a:bodyPr/>
          <a:lstStyle/>
          <a:p>
            <a:pPr marL="0" indent="0">
              <a:buNone/>
            </a:pPr>
            <a:r>
              <a:rPr lang="en-IE" sz="18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ecause it’s celebrating who this girl or boy is – </a:t>
            </a:r>
          </a:p>
          <a:p>
            <a:pPr marL="0" indent="0">
              <a:buNone/>
            </a:pPr>
            <a:r>
              <a:rPr lang="en-I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who they are as a person.</a:t>
            </a:r>
          </a:p>
          <a:p>
            <a:pPr marL="0" indent="0">
              <a:buNone/>
            </a:pPr>
            <a:endParaRPr lang="en-I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last celebration like that was Baptism day.</a:t>
            </a:r>
          </a:p>
          <a:p>
            <a:pPr marL="0" indent="0">
              <a:buNone/>
            </a:pPr>
            <a:r>
              <a:rPr lang="en-I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God the Father said to your child, </a:t>
            </a:r>
          </a:p>
          <a:p>
            <a:pPr marL="0" indent="0">
              <a:buNone/>
            </a:pPr>
            <a:r>
              <a:rPr lang="en-I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‘You are my beloved’.</a:t>
            </a:r>
            <a:r>
              <a:rPr lang="en-US" dirty="0"/>
              <a:t>  </a:t>
            </a:r>
            <a:endParaRPr lang="en-I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A baby in a bathtub&#10;&#10;Description automatically generated with medium confidence">
            <a:extLst>
              <a:ext uri="{FF2B5EF4-FFF2-40B4-BE49-F238E27FC236}">
                <a16:creationId xmlns:a16="http://schemas.microsoft.com/office/drawing/2014/main" id="{E84386A7-A47A-412E-9AD9-BED038FE05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014" y="2103111"/>
            <a:ext cx="4335820" cy="3468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607F51-1F73-4E81-A7F0-E647CCC545F1}"/>
              </a:ext>
            </a:extLst>
          </p:cNvPr>
          <p:cNvSpPr txBox="1">
            <a:spLocks/>
          </p:cNvSpPr>
          <p:nvPr/>
        </p:nvSpPr>
        <p:spPr>
          <a:xfrm>
            <a:off x="1150761" y="5789656"/>
            <a:ext cx="9461149" cy="6508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E" dirty="0">
                <a:ea typeface="Calibri" panose="020F0502020204030204" pitchFamily="34" charset="0"/>
                <a:cs typeface="Times New Roman" panose="02020603050405020304" pitchFamily="18" charset="0"/>
              </a:rPr>
              <a:t>Celebrating who this person is – held in love, a child of God.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66" y="304800"/>
            <a:ext cx="10727848" cy="1219200"/>
          </a:xfrm>
        </p:spPr>
        <p:txBody>
          <a:bodyPr anchor="b">
            <a:normAutofit/>
          </a:bodyPr>
          <a:lstStyle/>
          <a:p>
            <a:r>
              <a:rPr lang="en-IE" dirty="0">
                <a:solidFill>
                  <a:srgbClr val="00B050"/>
                </a:solidFill>
              </a:rPr>
              <a:t>And now again at First Communion, </a:t>
            </a:r>
            <a:br>
              <a:rPr lang="en-IE" dirty="0">
                <a:solidFill>
                  <a:srgbClr val="00B050"/>
                </a:solidFill>
              </a:rPr>
            </a:br>
            <a:r>
              <a:rPr lang="en-IE" dirty="0">
                <a:solidFill>
                  <a:srgbClr val="00B050"/>
                </a:solidFill>
              </a:rPr>
              <a:t>a time to celebrate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9D87C61-9736-4D5C-BB56-E679170BB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88303"/>
            <a:ext cx="5588391" cy="215765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IE" sz="2000" dirty="0">
                <a:effectLst/>
              </a:rPr>
              <a:t>You are special,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2000" dirty="0"/>
              <a:t>Y</a:t>
            </a:r>
            <a:r>
              <a:rPr lang="en-IE" sz="2000" dirty="0">
                <a:effectLst/>
              </a:rPr>
              <a:t>ou are precious,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2000" dirty="0"/>
              <a:t>Y</a:t>
            </a:r>
            <a:r>
              <a:rPr lang="en-IE" sz="2000" dirty="0">
                <a:effectLst/>
              </a:rPr>
              <a:t>ou are ‘beloved’. </a:t>
            </a:r>
          </a:p>
          <a:p>
            <a:pPr marL="0" indent="0">
              <a:lnSpc>
                <a:spcPct val="90000"/>
              </a:lnSpc>
              <a:buNone/>
            </a:pPr>
            <a:endParaRPr lang="en-IE" sz="2000" dirty="0">
              <a:effectLst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9D87C61-9736-4D5C-BB56-E679170BB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766" y="4647794"/>
            <a:ext cx="6667643" cy="158812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IE" sz="2000" dirty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IE" sz="2000" dirty="0">
                <a:effectLst/>
              </a:rPr>
              <a:t>It’s a huge celebration of your family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2000" dirty="0"/>
              <a:t>O</a:t>
            </a:r>
            <a:r>
              <a:rPr lang="en-IE" sz="2000" dirty="0">
                <a:effectLst/>
              </a:rPr>
              <a:t>f your family love, of all that you hold sacred.</a:t>
            </a:r>
          </a:p>
        </p:txBody>
      </p:sp>
      <p:pic>
        <p:nvPicPr>
          <p:cNvPr id="8" name="Picture 7" descr="A person holding a coin&#10;&#10;Description automatically generated with medium confidence">
            <a:extLst>
              <a:ext uri="{FF2B5EF4-FFF2-40B4-BE49-F238E27FC236}">
                <a16:creationId xmlns:a16="http://schemas.microsoft.com/office/drawing/2014/main" id="{E1D8C671-CD1E-4703-A9D7-484861168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75" y="3161733"/>
            <a:ext cx="3848699" cy="2935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A picture containing vestment, judo, shop&#10;&#10;Description automatically generated">
            <a:extLst>
              <a:ext uri="{FF2B5EF4-FFF2-40B4-BE49-F238E27FC236}">
                <a16:creationId xmlns:a16="http://schemas.microsoft.com/office/drawing/2014/main" id="{917C4673-EA67-4DE9-93EB-61F229D8F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26" y="1712345"/>
            <a:ext cx="2870217" cy="2935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F42BC3-5809-4EBC-95AB-6AE42C25E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7300" y="619496"/>
            <a:ext cx="8742668" cy="227310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IE" sz="1900" dirty="0">
                <a:effectLst/>
              </a:rPr>
              <a:t>As you think of the years since your child was born,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1900" dirty="0">
                <a:effectLst/>
              </a:rPr>
              <a:t>there is so much to remember,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1900" dirty="0">
                <a:effectLst/>
              </a:rPr>
              <a:t>so much to appreciate,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1900" dirty="0">
                <a:effectLst/>
              </a:rPr>
              <a:t>so much to wonder at.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F42BC3-5809-4EBC-95AB-6AE42C25ECD6}"/>
              </a:ext>
            </a:extLst>
          </p:cNvPr>
          <p:cNvSpPr txBox="1">
            <a:spLocks/>
          </p:cNvSpPr>
          <p:nvPr/>
        </p:nvSpPr>
        <p:spPr>
          <a:xfrm>
            <a:off x="6800089" y="3392239"/>
            <a:ext cx="4954588" cy="2535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IE" sz="1900" dirty="0"/>
              <a:t>Now, at the First Communion Mass,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1900" dirty="0"/>
              <a:t>all this is “gathered up”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1900" dirty="0"/>
              <a:t>All of your family story…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1900" dirty="0"/>
              <a:t>All that means so much…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1900" dirty="0"/>
              <a:t>All the love, given and shared… 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pic>
        <p:nvPicPr>
          <p:cNvPr id="6" name="Content Placeholder 5" descr="A child in a white dress&#10;&#10;Description automatically generated with medium confidence">
            <a:extLst>
              <a:ext uri="{FF2B5EF4-FFF2-40B4-BE49-F238E27FC236}">
                <a16:creationId xmlns:a16="http://schemas.microsoft.com/office/drawing/2014/main" id="{4F3A9F56-A632-4026-952A-92D7C2B2E4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4" y="2707074"/>
            <a:ext cx="2464903" cy="3760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1" y="618979"/>
            <a:ext cx="11690252" cy="1463040"/>
          </a:xfrm>
        </p:spPr>
        <p:txBody>
          <a:bodyPr anchor="b">
            <a:normAutofit fontScale="90000"/>
          </a:bodyPr>
          <a:lstStyle/>
          <a:p>
            <a:br>
              <a:rPr lang="en-IE" dirty="0"/>
            </a:br>
            <a:br>
              <a:rPr lang="en-IE" dirty="0"/>
            </a:br>
            <a:r>
              <a:rPr lang="en-IE" dirty="0">
                <a:solidFill>
                  <a:srgbClr val="00B050"/>
                </a:solidFill>
              </a:rPr>
              <a:t>And you bring it all to God, with hearts full of thanks</a:t>
            </a:r>
            <a:r>
              <a:rPr lang="en-IE" dirty="0"/>
              <a:t>.</a:t>
            </a:r>
            <a:br>
              <a:rPr lang="en-IE" dirty="0"/>
            </a:b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76DA05-E722-4719-A18A-724DF33DE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151" y="2317315"/>
            <a:ext cx="5780649" cy="36962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dirty="0">
                <a:effectLst/>
              </a:rPr>
              <a:t>And as you do, </a:t>
            </a:r>
          </a:p>
          <a:p>
            <a:pPr marL="0" indent="0">
              <a:buNone/>
            </a:pPr>
            <a:r>
              <a:rPr lang="en-IE" dirty="0">
                <a:effectLst/>
              </a:rPr>
              <a:t>God in return says to your boy or girl; </a:t>
            </a:r>
          </a:p>
          <a:p>
            <a:pPr marL="0" indent="0">
              <a:buNone/>
            </a:pPr>
            <a:endParaRPr lang="en-IE" sz="2800" dirty="0">
              <a:effectLst/>
            </a:endParaRPr>
          </a:p>
          <a:p>
            <a:pPr marL="0" indent="0">
              <a:buNone/>
            </a:pPr>
            <a:r>
              <a:rPr lang="en-IE" sz="2800" dirty="0">
                <a:effectLst/>
              </a:rPr>
              <a:t>‘I give all my love to you, </a:t>
            </a:r>
          </a:p>
          <a:p>
            <a:pPr marL="0" indent="0">
              <a:buNone/>
            </a:pPr>
            <a:r>
              <a:rPr lang="en-IE" sz="2800" dirty="0">
                <a:effectLst/>
              </a:rPr>
              <a:t>in Jesus, </a:t>
            </a:r>
          </a:p>
          <a:p>
            <a:pPr marL="0" indent="0">
              <a:buNone/>
            </a:pPr>
            <a:r>
              <a:rPr lang="en-IE" sz="2800" dirty="0">
                <a:effectLst/>
              </a:rPr>
              <a:t>as you receive </a:t>
            </a:r>
          </a:p>
          <a:p>
            <a:pPr marL="0" indent="0">
              <a:buNone/>
            </a:pPr>
            <a:r>
              <a:rPr lang="en-IE" sz="2800" dirty="0">
                <a:effectLst/>
              </a:rPr>
              <a:t>your first Holy </a:t>
            </a:r>
            <a:r>
              <a:rPr lang="en-IE" sz="2800" dirty="0"/>
              <a:t>C</a:t>
            </a:r>
            <a:r>
              <a:rPr lang="en-IE" sz="2800" dirty="0">
                <a:effectLst/>
              </a:rPr>
              <a:t>ommunion’. 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31C6FA-0BE0-4247-838B-CE7ABC930A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79" y="2751890"/>
            <a:ext cx="4846477" cy="282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/>
          <a:p>
            <a:r>
              <a:rPr lang="en-IE" sz="2800" dirty="0">
                <a:solidFill>
                  <a:srgbClr val="00B050"/>
                </a:solidFill>
              </a:rPr>
              <a:t>The heart of First Communion Day – the love of Jesus in your heart</a:t>
            </a:r>
            <a:br>
              <a:rPr lang="en-IE" sz="2800" dirty="0"/>
            </a:br>
            <a:endParaRPr lang="en-IE" sz="2800" dirty="0"/>
          </a:p>
        </p:txBody>
      </p:sp>
      <p:pic>
        <p:nvPicPr>
          <p:cNvPr id="5" name="Content Placeholder 4" descr="Hands holding flowers in the air&#10;&#10;Description automatically generated with medium confidence">
            <a:extLst>
              <a:ext uri="{FF2B5EF4-FFF2-40B4-BE49-F238E27FC236}">
                <a16:creationId xmlns:a16="http://schemas.microsoft.com/office/drawing/2014/main" id="{A49BBB5A-B3EF-4A65-9D48-A18DC397AF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r="4649" b="2"/>
          <a:stretch/>
        </p:blipFill>
        <p:spPr>
          <a:xfrm>
            <a:off x="836613" y="1031195"/>
            <a:ext cx="5943600" cy="4572000"/>
          </a:xfrm>
          <a:noFill/>
        </p:spPr>
      </p:pic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7492891" y="3468334"/>
            <a:ext cx="4225497" cy="216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For you to share with others 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r>
              <a:rPr lang="en-IE" sz="2000" dirty="0"/>
              <a:t>Your whole life through</a:t>
            </a:r>
          </a:p>
        </p:txBody>
      </p:sp>
    </p:spTree>
    <p:extLst>
      <p:ext uri="{BB962C8B-B14F-4D97-AF65-F5344CB8AC3E}">
        <p14:creationId xmlns:p14="http://schemas.microsoft.com/office/powerpoint/2010/main" val="288743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3F6A6D-33DD-4420-A7F3-6CEBDBA75888}"/>
              </a:ext>
            </a:extLst>
          </p:cNvPr>
          <p:cNvSpPr txBox="1"/>
          <p:nvPr/>
        </p:nvSpPr>
        <p:spPr>
          <a:xfrm>
            <a:off x="2637182" y="1501914"/>
            <a:ext cx="645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/>
              <a:t>Quiet Moment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0576D-C3C3-4FFC-9957-39541899E9FE}"/>
              </a:ext>
            </a:extLst>
          </p:cNvPr>
          <p:cNvSpPr txBox="1"/>
          <p:nvPr/>
        </p:nvSpPr>
        <p:spPr>
          <a:xfrm>
            <a:off x="1179443" y="3428880"/>
            <a:ext cx="8931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What makes First Communion so                          special in our family? </a:t>
            </a:r>
          </a:p>
          <a:p>
            <a:pPr algn="ctr"/>
            <a:endParaRPr lang="en-IE" sz="2800" dirty="0"/>
          </a:p>
          <a:p>
            <a:pPr algn="ctr"/>
            <a:endParaRPr lang="en-IE" sz="2800" dirty="0"/>
          </a:p>
          <a:p>
            <a:pPr algn="ctr"/>
            <a:endParaRPr lang="en-IE" sz="2800" dirty="0"/>
          </a:p>
          <a:p>
            <a:pPr algn="ctr"/>
            <a:r>
              <a:rPr lang="en-IE" sz="2800" dirty="0"/>
              <a:t>CHAT AT HOME </a:t>
            </a: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90F29-DEEA-4FC6-A8D3-DF9DCD04F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510747"/>
            <a:ext cx="10058402" cy="1219200"/>
          </a:xfrm>
        </p:spPr>
        <p:txBody>
          <a:bodyPr/>
          <a:lstStyle/>
          <a:p>
            <a:r>
              <a:rPr lang="en-IE" dirty="0">
                <a:solidFill>
                  <a:srgbClr val="00B050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4255-61A8-4385-83BD-57BA9C916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3326296"/>
            <a:ext cx="10058400" cy="2655404"/>
          </a:xfrm>
        </p:spPr>
        <p:txBody>
          <a:bodyPr/>
          <a:lstStyle/>
          <a:p>
            <a:r>
              <a:rPr lang="en-IE" dirty="0"/>
              <a:t>FAMILY MEDITATION followed by quiet moment, chat </a:t>
            </a:r>
            <a:r>
              <a:rPr lang="en-IE"/>
              <a:t>and feedback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IDEAS FOR FAMILY ACTIVITIES followed by chat and feedback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458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8BBE-00DE-4650-AF93-4B207DFB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22" y="1855304"/>
            <a:ext cx="8247892" cy="728870"/>
          </a:xfrm>
        </p:spPr>
        <p:txBody>
          <a:bodyPr/>
          <a:lstStyle/>
          <a:p>
            <a:pPr algn="ctr"/>
            <a:r>
              <a:rPr lang="en-IE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8AC37-5413-4CCA-846A-C2B115C37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945" y="3429000"/>
            <a:ext cx="10058400" cy="1219200"/>
          </a:xfrm>
        </p:spPr>
        <p:txBody>
          <a:bodyPr/>
          <a:lstStyle/>
          <a:p>
            <a:pPr algn="ctr"/>
            <a:r>
              <a:rPr lang="en-IE" dirty="0"/>
              <a:t>Would you like to say what makes                               First Communion so special in your family? </a:t>
            </a:r>
          </a:p>
        </p:txBody>
      </p:sp>
    </p:spTree>
    <p:extLst>
      <p:ext uri="{BB962C8B-B14F-4D97-AF65-F5344CB8AC3E}">
        <p14:creationId xmlns:p14="http://schemas.microsoft.com/office/powerpoint/2010/main" val="2507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6DBD7-F0E0-4EE4-8D72-BAE85810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B050"/>
                </a:solidFill>
              </a:rPr>
              <a:t>MENU OF FAMILY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6E50-E9B3-4F0B-B4D4-02615D59B4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>
                <a:effectLst/>
                <a:latin typeface="Segoe Print" panose="02000600000000000000" pitchFamily="2" charset="0"/>
                <a:ea typeface="SimSun" panose="02010600030101010101" pitchFamily="2" charset="-122"/>
              </a:rPr>
              <a:t>These are some of the things you can do as a family to make the most of the time between now and your special day</a:t>
            </a:r>
            <a:endParaRPr lang="en-IE" dirty="0">
              <a:latin typeface="Segoe Print" panose="020006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B112A-4131-4AA0-8671-3EDDB05F7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469" y="4873625"/>
            <a:ext cx="4951414" cy="944079"/>
          </a:xfrm>
        </p:spPr>
        <p:txBody>
          <a:bodyPr>
            <a:normAutofit lnSpcReduction="10000"/>
          </a:bodyPr>
          <a:lstStyle/>
          <a:p>
            <a:r>
              <a:rPr lang="en-IE" sz="2800" dirty="0">
                <a:effectLst/>
                <a:ea typeface="SimSun" panose="02010600030101010101" pitchFamily="2" charset="-122"/>
              </a:rPr>
              <a:t>Which ones would we love to do?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40454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0A8C5B-D203-4731-9A9D-89CEEB19FD85}"/>
              </a:ext>
            </a:extLst>
          </p:cNvPr>
          <p:cNvSpPr txBox="1"/>
          <p:nvPr/>
        </p:nvSpPr>
        <p:spPr>
          <a:xfrm>
            <a:off x="622852" y="1397675"/>
            <a:ext cx="108402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ACTIVITY 1: SHARING MEMORIES OF SPECIAL FAMILY MEALS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Have a family chat to share memories of special family meals you have had. </a:t>
            </a:r>
            <a:endParaRPr kumimoji="0" lang="en-IE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was your favourite one? </a:t>
            </a:r>
            <a:endParaRPr kumimoji="0" lang="en-IE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When will we have the next one?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E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Prayer to say </a:t>
            </a:r>
            <a:endParaRPr kumimoji="0" lang="en-IE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5834D954-9711-4A7A-A29A-188A4F35A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781" y="4126050"/>
            <a:ext cx="8843962" cy="191671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Dear God, thank you for our special times together.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When we share a meal together, we share our love for each other.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 look forward to First Communion,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Mass where you share your love for us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 you give your son Jesus to us.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1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AEB3F0-0429-43D8-AB02-EBA3F2D16D65}"/>
              </a:ext>
            </a:extLst>
          </p:cNvPr>
          <p:cNvSpPr txBox="1"/>
          <p:nvPr/>
        </p:nvSpPr>
        <p:spPr>
          <a:xfrm>
            <a:off x="278297" y="474345"/>
            <a:ext cx="1138361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ACTIVITY 2: FIVE FINGER PRAYER   </a:t>
            </a: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Say Pope Francis</a:t>
            </a: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 Finger Prayer</a:t>
            </a: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together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E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Our thumb is closest to our heart</a:t>
            </a:r>
            <a:endParaRPr kumimoji="0" lang="en-IE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lang="en-IE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ray for the people close to your heart, your family and your friends, the special people in your life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IE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E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Our forefinger gives directions</a:t>
            </a:r>
            <a:endParaRPr kumimoji="0" lang="en-IE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lang="en-IE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ray for people who lead us and point us in the right direction, teachers in school, coaches in sport, doctors/nurses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IE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E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Our middle finger is the tallest</a:t>
            </a:r>
            <a:endParaRPr kumimoji="0" lang="en-IE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lang="en-IE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ray for our leaders who guide us, pray for God to guide them and make them wise and strong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IE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E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Our ring finger is the weakest</a:t>
            </a:r>
            <a:endParaRPr kumimoji="0" lang="en-IE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lang="en-IE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ray for the weakest people in our society, people who are ill or suffering, poor and struggling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IE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E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Our little finger comes last</a:t>
            </a:r>
            <a:endParaRPr kumimoji="0" lang="en-IE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lang="en-IE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hen we have prayed for other people, we pray for ourselves as well</a:t>
            </a:r>
            <a:endParaRPr kumimoji="0" lang="en-IE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lang="en-IE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 pray for God</a:t>
            </a: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I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 care and protection and strength</a:t>
            </a:r>
            <a:endParaRPr kumimoji="0" lang="en-IE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9C25C0-015A-4ECA-8A9C-C5F99F9EF8FB}"/>
              </a:ext>
            </a:extLst>
          </p:cNvPr>
          <p:cNvSpPr txBox="1"/>
          <p:nvPr/>
        </p:nvSpPr>
        <p:spPr>
          <a:xfrm>
            <a:off x="503582" y="1643271"/>
            <a:ext cx="1139687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ACTIVITY 3: VISIT THE CHURCH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Visit the church together.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Find out when it is open during the day. </a:t>
            </a: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 is a lovely quiet place to sit.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Make the sign of the cross. </a:t>
            </a: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Take time for that special prayer, where you</a:t>
            </a: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 still and silent,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you know that God is there with you. </a:t>
            </a: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Light a candle and pray for special people and special intentions. </a:t>
            </a: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Say the </a:t>
            </a: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Glory be</a:t>
            </a: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…’</a:t>
            </a: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prayer together.</a:t>
            </a: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Visit again, as often as you like </a:t>
            </a: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you are always welcome; this is always your place!</a:t>
            </a: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69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F6A6-F62F-4383-AAA3-CEFE0BDF0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25" y="1510747"/>
            <a:ext cx="10058402" cy="1219200"/>
          </a:xfrm>
        </p:spPr>
        <p:txBody>
          <a:bodyPr/>
          <a:lstStyle/>
          <a:p>
            <a:r>
              <a:rPr lang="en-IE" dirty="0">
                <a:solidFill>
                  <a:srgbClr val="00B050"/>
                </a:solidFill>
              </a:rPr>
              <a:t>FEEDBACK</a:t>
            </a:r>
            <a:r>
              <a:rPr lang="en-IE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F137-7F59-481D-94E7-5ED48B2F2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825" y="2963586"/>
            <a:ext cx="4954588" cy="930827"/>
          </a:xfrm>
        </p:spPr>
        <p:txBody>
          <a:bodyPr/>
          <a:lstStyle/>
          <a:p>
            <a:r>
              <a:rPr lang="en-IE" dirty="0"/>
              <a:t>Any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5A517-A0A6-4154-8737-50718ECF7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470" y="3124338"/>
            <a:ext cx="4951414" cy="1063349"/>
          </a:xfrm>
        </p:spPr>
        <p:txBody>
          <a:bodyPr/>
          <a:lstStyle/>
          <a:p>
            <a:r>
              <a:rPr lang="en-IE" dirty="0"/>
              <a:t>Parish Information</a:t>
            </a:r>
          </a:p>
        </p:txBody>
      </p:sp>
    </p:spTree>
    <p:extLst>
      <p:ext uri="{BB962C8B-B14F-4D97-AF65-F5344CB8AC3E}">
        <p14:creationId xmlns:p14="http://schemas.microsoft.com/office/powerpoint/2010/main" val="1106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3B51-0EC2-4FD1-B803-33F733EB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647" y="393896"/>
            <a:ext cx="6858002" cy="1083212"/>
          </a:xfrm>
        </p:spPr>
        <p:txBody>
          <a:bodyPr anchor="b">
            <a:normAutofit/>
          </a:bodyPr>
          <a:lstStyle/>
          <a:p>
            <a:r>
              <a:rPr lang="en-IE" dirty="0"/>
              <a:t>CLOSING PRAYER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39132-8573-4E36-8242-B244DDEAE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1547" y="2045675"/>
            <a:ext cx="8409381" cy="349699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IE" dirty="0">
                <a:effectLst/>
              </a:rPr>
              <a:t>Bless our family Lord and all those we love.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IE" dirty="0">
              <a:effectLst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IE" dirty="0">
                <a:effectLst/>
              </a:rPr>
              <a:t>Help us to remember that you are always with us every day.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IE" dirty="0">
              <a:effectLst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IE" dirty="0">
                <a:effectLst/>
              </a:rPr>
              <a:t>Give us grateful hearts as we journey on our way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IE" dirty="0">
                <a:effectLst/>
              </a:rPr>
              <a:t>to a very special day.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IE" sz="1900" dirty="0"/>
          </a:p>
        </p:txBody>
      </p:sp>
    </p:spTree>
    <p:extLst>
      <p:ext uri="{BB962C8B-B14F-4D97-AF65-F5344CB8AC3E}">
        <p14:creationId xmlns:p14="http://schemas.microsoft.com/office/powerpoint/2010/main" val="215663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36E1-8F22-46C5-883D-DF80C4F8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944" y="251791"/>
            <a:ext cx="6858002" cy="1192696"/>
          </a:xfrm>
        </p:spPr>
        <p:txBody>
          <a:bodyPr/>
          <a:lstStyle/>
          <a:p>
            <a:r>
              <a:rPr lang="en-IE" dirty="0">
                <a:solidFill>
                  <a:srgbClr val="00B050"/>
                </a:solidFill>
              </a:rPr>
              <a:t>Welcome     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7C9B9-1E8E-4141-B627-9752445ED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7227" y="2054087"/>
            <a:ext cx="7979399" cy="3697357"/>
          </a:xfrm>
        </p:spPr>
        <p:txBody>
          <a:bodyPr/>
          <a:lstStyle/>
          <a:p>
            <a:r>
              <a:rPr lang="en-IE" sz="2800" dirty="0">
                <a:effectLst/>
                <a:latin typeface="Segoe Print" panose="02000600000000000000" pitchFamily="2" charset="0"/>
                <a:ea typeface="Calibri" panose="020F0502020204030204" pitchFamily="34" charset="0"/>
              </a:rPr>
              <a:t>Be with us Lord as we journey together</a:t>
            </a:r>
          </a:p>
          <a:p>
            <a:r>
              <a:rPr lang="en-IE" sz="2800" dirty="0">
                <a:effectLst/>
                <a:latin typeface="Segoe Print" panose="02000600000000000000" pitchFamily="2" charset="0"/>
                <a:ea typeface="Calibri" panose="020F0502020204030204" pitchFamily="34" charset="0"/>
              </a:rPr>
              <a:t>and prepare as a family </a:t>
            </a:r>
          </a:p>
          <a:p>
            <a:r>
              <a:rPr lang="en-IE" sz="2800" dirty="0">
                <a:effectLst/>
                <a:latin typeface="Segoe Print" panose="02000600000000000000" pitchFamily="2" charset="0"/>
                <a:ea typeface="Calibri" panose="020F0502020204030204" pitchFamily="34" charset="0"/>
              </a:rPr>
              <a:t>for the special day of Holy Communion.</a:t>
            </a:r>
          </a:p>
          <a:p>
            <a:endParaRPr lang="en-IE" sz="2800" dirty="0">
              <a:effectLst/>
              <a:latin typeface="Segoe Print" panose="02000600000000000000" pitchFamily="2" charset="0"/>
              <a:ea typeface="Calibri" panose="020F0502020204030204" pitchFamily="34" charset="0"/>
            </a:endParaRPr>
          </a:p>
          <a:p>
            <a:r>
              <a:rPr lang="en-IE" sz="2800" dirty="0">
                <a:effectLst/>
                <a:latin typeface="Segoe Print" panose="02000600000000000000" pitchFamily="2" charset="0"/>
                <a:ea typeface="Calibri" panose="020F0502020204030204" pitchFamily="34" charset="0"/>
              </a:rPr>
              <a:t>Help us to remember </a:t>
            </a:r>
          </a:p>
          <a:p>
            <a:r>
              <a:rPr lang="en-IE" sz="2800" dirty="0">
                <a:effectLst/>
                <a:latin typeface="Segoe Print" panose="02000600000000000000" pitchFamily="2" charset="0"/>
                <a:ea typeface="Calibri" panose="020F0502020204030204" pitchFamily="34" charset="0"/>
              </a:rPr>
              <a:t>you are always with us</a:t>
            </a:r>
          </a:p>
          <a:p>
            <a:r>
              <a:rPr lang="en-IE" sz="2800" dirty="0">
                <a:effectLst/>
                <a:latin typeface="Segoe Print" panose="02000600000000000000" pitchFamily="2" charset="0"/>
                <a:ea typeface="Calibri" panose="020F0502020204030204" pitchFamily="34" charset="0"/>
              </a:rPr>
              <a:t>as we journey to our special day.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769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On The Way To </a:t>
            </a:r>
            <a:br>
              <a:rPr lang="en-US" b="1" dirty="0">
                <a:solidFill>
                  <a:srgbClr val="92D050"/>
                </a:solidFill>
              </a:rPr>
            </a:br>
            <a:r>
              <a:rPr lang="en-US" b="1" dirty="0">
                <a:solidFill>
                  <a:srgbClr val="92D050"/>
                </a:solidFill>
              </a:rPr>
              <a:t>Holy Communion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2938" y="4753310"/>
            <a:ext cx="4873124" cy="914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A FAMILY MEDITATION</a:t>
            </a:r>
          </a:p>
        </p:txBody>
      </p:sp>
    </p:spTree>
    <p:extLst>
      <p:ext uri="{BB962C8B-B14F-4D97-AF65-F5344CB8AC3E}">
        <p14:creationId xmlns:p14="http://schemas.microsoft.com/office/powerpoint/2010/main" val="4552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4801" y="652519"/>
            <a:ext cx="5731199" cy="831773"/>
          </a:xfrm>
        </p:spPr>
        <p:txBody>
          <a:bodyPr anchor="b">
            <a:norm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First Holy Communion</a:t>
            </a:r>
            <a:endParaRPr b="1" dirty="0">
              <a:solidFill>
                <a:srgbClr val="00B050"/>
              </a:solidFill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ACC6393-67BF-4B44-94DA-8E08A957A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r="11898"/>
          <a:stretch/>
        </p:blipFill>
        <p:spPr>
          <a:xfrm>
            <a:off x="7764777" y="838029"/>
            <a:ext cx="3722860" cy="303344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519065" y="1666374"/>
            <a:ext cx="11421144" cy="1187635"/>
          </a:xfrm>
        </p:spPr>
        <p:txBody>
          <a:bodyPr>
            <a:noAutofit/>
          </a:bodyPr>
          <a:lstStyle/>
          <a:p>
            <a:r>
              <a:rPr lang="en-GB" sz="2000" b="1" dirty="0">
                <a:effectLst/>
              </a:rPr>
              <a:t>Is this the biggest day yet?</a:t>
            </a:r>
          </a:p>
          <a:p>
            <a:r>
              <a:rPr lang="en-GB" sz="2000" b="1" dirty="0">
                <a:effectLst/>
              </a:rPr>
              <a:t>The biggest day since your child was born?</a:t>
            </a:r>
            <a:endParaRPr lang="en-GB" sz="2000" b="1" dirty="0"/>
          </a:p>
        </p:txBody>
      </p:sp>
      <p:pic>
        <p:nvPicPr>
          <p:cNvPr id="4" name="Picture 3" descr="A picture containing indoor, baby, person, bed&#10;&#10;Description automatically generated">
            <a:extLst>
              <a:ext uri="{FF2B5EF4-FFF2-40B4-BE49-F238E27FC236}">
                <a16:creationId xmlns:a16="http://schemas.microsoft.com/office/drawing/2014/main" id="{A5A28203-BE54-49C4-B07F-D51E6A0E3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04" y="3682354"/>
            <a:ext cx="4099941" cy="229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ground, outdoor, flower, stone&#10;&#10;Description automatically generated">
            <a:extLst>
              <a:ext uri="{FF2B5EF4-FFF2-40B4-BE49-F238E27FC236}">
                <a16:creationId xmlns:a16="http://schemas.microsoft.com/office/drawing/2014/main" id="{E4C8CFFD-A049-467A-A65A-82BD6CD8DF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3373" y="2854009"/>
            <a:ext cx="1974032" cy="347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904" y="304800"/>
            <a:ext cx="9688709" cy="1219200"/>
          </a:xfrm>
        </p:spPr>
        <p:txBody>
          <a:bodyPr/>
          <a:lstStyle/>
          <a:p>
            <a:r>
              <a:rPr lang="en-IE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have been other big occasions…</a:t>
            </a:r>
            <a:br>
              <a:rPr lang="en-IE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020" y="5701471"/>
            <a:ext cx="10555066" cy="70518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I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many parents say that First Communion is even bigger in their family life. </a:t>
            </a:r>
          </a:p>
        </p:txBody>
      </p:sp>
      <p:pic>
        <p:nvPicPr>
          <p:cNvPr id="8" name="Content Placeholder 7" descr="A picture containing person&#10;&#10;Description automatically generated">
            <a:extLst>
              <a:ext uri="{FF2B5EF4-FFF2-40B4-BE49-F238E27FC236}">
                <a16:creationId xmlns:a16="http://schemas.microsoft.com/office/drawing/2014/main" id="{0BA2ABB5-D801-48F4-BFE3-A936A439C9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553" y="2312563"/>
            <a:ext cx="3701952" cy="246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34904" y="1618624"/>
            <a:ext cx="3354388" cy="53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IE" sz="2000" dirty="0">
                <a:ea typeface="Calibri" panose="020F0502020204030204" pitchFamily="34" charset="0"/>
                <a:cs typeface="Times New Roman" panose="02020603050405020304" pitchFamily="18" charset="0"/>
              </a:rPr>
              <a:t>Christmas time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I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36335" y="1558251"/>
            <a:ext cx="3354388" cy="720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IE" sz="2000" dirty="0">
                <a:ea typeface="Calibri" panose="020F0502020204030204" pitchFamily="34" charset="0"/>
                <a:cs typeface="Times New Roman" panose="02020603050405020304" pitchFamily="18" charset="0"/>
              </a:rPr>
              <a:t>Birthdays every year 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I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group of children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BFB4C0CC-EC49-477D-850C-7C6F090E29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07" y="2312563"/>
            <a:ext cx="4013861" cy="239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529" y="555321"/>
            <a:ext cx="10058402" cy="1524000"/>
          </a:xfrm>
        </p:spPr>
        <p:txBody>
          <a:bodyPr anchor="b">
            <a:normAutofit fontScale="90000"/>
          </a:bodyPr>
          <a:lstStyle/>
          <a:p>
            <a:br>
              <a:rPr lang="en-IE" dirty="0"/>
            </a:br>
            <a:br>
              <a:rPr lang="en-IE" dirty="0"/>
            </a:br>
            <a:br>
              <a:rPr lang="en-IE" dirty="0"/>
            </a:br>
            <a:r>
              <a:rPr lang="en-IE" dirty="0">
                <a:solidFill>
                  <a:srgbClr val="00B050"/>
                </a:solidFill>
              </a:rPr>
              <a:t>And lots of other great times, apart from big celebrations like birthdays and Christmas… </a:t>
            </a:r>
            <a:br>
              <a:rPr lang="en-IE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8603" y="1825625"/>
            <a:ext cx="6527409" cy="374518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IE" sz="1900" dirty="0">
              <a:effectLst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IE" sz="1900" dirty="0">
                <a:effectLst/>
              </a:rPr>
              <a:t>Remember a day you all went out somewhere?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IE" sz="1900" dirty="0">
              <a:effectLst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IE" sz="1900" dirty="0">
              <a:effectLst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IE" sz="1900" dirty="0">
                <a:effectLst/>
              </a:rPr>
              <a:t>Or something you did together as a family?</a:t>
            </a:r>
          </a:p>
        </p:txBody>
      </p:sp>
      <p:pic>
        <p:nvPicPr>
          <p:cNvPr id="6" name="Content Placeholder 5" descr="A picture containing person, sport, indoor, young&#10;&#10;Description automatically generated">
            <a:extLst>
              <a:ext uri="{FF2B5EF4-FFF2-40B4-BE49-F238E27FC236}">
                <a16:creationId xmlns:a16="http://schemas.microsoft.com/office/drawing/2014/main" id="{1F5FC34B-2CBD-4AD7-9665-8A19F0123D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1929647"/>
            <a:ext cx="4740812" cy="3987599"/>
          </a:xfr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anchor="b">
            <a:normAutofit/>
          </a:bodyPr>
          <a:lstStyle/>
          <a:p>
            <a:r>
              <a:rPr lang="en-IE" sz="3100" dirty="0">
                <a:solidFill>
                  <a:srgbClr val="00B050"/>
                </a:solidFill>
              </a:rPr>
              <a:t>Times that are very ordinary </a:t>
            </a:r>
            <a:r>
              <a:rPr lang="en-IE" sz="3100" i="1" dirty="0">
                <a:solidFill>
                  <a:srgbClr val="00B050"/>
                </a:solidFill>
              </a:rPr>
              <a:t>and</a:t>
            </a:r>
            <a:r>
              <a:rPr lang="en-IE" sz="3100" dirty="0">
                <a:solidFill>
                  <a:srgbClr val="00B050"/>
                </a:solidFill>
              </a:rPr>
              <a:t> very special…</a:t>
            </a:r>
            <a:br>
              <a:rPr lang="en-IE" sz="3100" dirty="0"/>
            </a:br>
            <a:endParaRPr lang="en-IE" sz="3100" dirty="0"/>
          </a:p>
        </p:txBody>
      </p:sp>
      <p:pic>
        <p:nvPicPr>
          <p:cNvPr id="9" name="Picture 8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DCD76361-361D-4286-95B9-01ACA6ACF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864"/>
          <a:stretch/>
        </p:blipFill>
        <p:spPr>
          <a:xfrm>
            <a:off x="1265028" y="1900210"/>
            <a:ext cx="3935536" cy="25717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6959509" y="5029917"/>
            <a:ext cx="4368980" cy="1007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000" dirty="0"/>
              <a:t>Certainly held in your heart</a:t>
            </a:r>
          </a:p>
          <a:p>
            <a:endParaRPr lang="en-IE" dirty="0"/>
          </a:p>
        </p:txBody>
      </p:sp>
      <p:pic>
        <p:nvPicPr>
          <p:cNvPr id="11" name="Picture 10" descr="A picture containing indoor, blur&#10;&#10;Description automatically generated">
            <a:extLst>
              <a:ext uri="{FF2B5EF4-FFF2-40B4-BE49-F238E27FC236}">
                <a16:creationId xmlns:a16="http://schemas.microsoft.com/office/drawing/2014/main" id="{472DFDD2-A50B-49EC-8B04-BF0F4FDCFE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697"/>
          <a:stretch/>
        </p:blipFill>
        <p:spPr>
          <a:xfrm>
            <a:off x="6975717" y="1900210"/>
            <a:ext cx="3935536" cy="25717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type="body" sz="half" idx="19"/>
          </p:nvPr>
        </p:nvSpPr>
        <p:spPr>
          <a:xfrm>
            <a:off x="1064026" y="5085769"/>
            <a:ext cx="4368980" cy="1007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000" dirty="0"/>
              <a:t>Perhaps captured in photos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39672" y="961329"/>
            <a:ext cx="6527409" cy="374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IE" sz="19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190198" y="1642863"/>
            <a:ext cx="2953801" cy="179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5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285750" indent="-285750"/>
            <a:r>
              <a:rPr lang="en-IE" sz="3300" dirty="0">
                <a:solidFill>
                  <a:srgbClr val="00B050"/>
                </a:solidFill>
              </a:rPr>
              <a:t>And the deep feelings that parents have as they watch their girl or boy growing up… 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467"/>
          <a:stretch/>
        </p:blipFill>
        <p:spPr>
          <a:xfrm>
            <a:off x="8567225" y="2819399"/>
            <a:ext cx="3375543" cy="236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2715185" y="2574388"/>
            <a:ext cx="5852040" cy="340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2000" dirty="0"/>
              <a:t>You’ll never forget their first day at school. </a:t>
            </a:r>
          </a:p>
          <a:p>
            <a:pPr>
              <a:lnSpc>
                <a:spcPct val="90000"/>
              </a:lnSpc>
            </a:pPr>
            <a:endParaRPr lang="en-IE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2000" dirty="0"/>
              <a:t>Or the first word they ever spoke.</a:t>
            </a:r>
          </a:p>
          <a:p>
            <a:pPr>
              <a:lnSpc>
                <a:spcPct val="90000"/>
              </a:lnSpc>
            </a:pPr>
            <a:endParaRPr lang="en-IE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2000" dirty="0"/>
              <a:t>Or the day they walked on their own two feet for the first time.</a:t>
            </a:r>
            <a:r>
              <a:rPr lang="en-US" sz="2200" dirty="0"/>
              <a:t>  </a:t>
            </a:r>
            <a:endParaRPr lang="en-IE" sz="2000" dirty="0"/>
          </a:p>
        </p:txBody>
      </p:sp>
      <p:pic>
        <p:nvPicPr>
          <p:cNvPr id="6" name="Picture 5" descr="A picture containing outdoor, child, young&#10;&#10;Description automatically generated">
            <a:extLst>
              <a:ext uri="{FF2B5EF4-FFF2-40B4-BE49-F238E27FC236}">
                <a16:creationId xmlns:a16="http://schemas.microsoft.com/office/drawing/2014/main" id="{92D2AB7E-D6C9-4744-80CE-93A4A2B0B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2" y="2354652"/>
            <a:ext cx="2179954" cy="3297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828</TotalTime>
  <Words>1061</Words>
  <Application>Microsoft Office PowerPoint</Application>
  <PresentationFormat>Widescreen</PresentationFormat>
  <Paragraphs>170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Segoe Print</vt:lpstr>
      <vt:lpstr>Symbol</vt:lpstr>
      <vt:lpstr>Nature Illustration 16x9</vt:lpstr>
      <vt:lpstr>On The Way  to  Holy Communion</vt:lpstr>
      <vt:lpstr>OUTLINE</vt:lpstr>
      <vt:lpstr>Welcome     Prayer</vt:lpstr>
      <vt:lpstr>On The Way To  Holy Communion</vt:lpstr>
      <vt:lpstr>First Holy Communion</vt:lpstr>
      <vt:lpstr>There have been other big occasions… </vt:lpstr>
      <vt:lpstr>   And lots of other great times, apart from big celebrations like birthdays and Christmas…  </vt:lpstr>
      <vt:lpstr>Times that are very ordinary and very special… </vt:lpstr>
      <vt:lpstr>And the deep feelings that parents have as they watch their girl or boy growing up… </vt:lpstr>
      <vt:lpstr>But First Communion day is very big </vt:lpstr>
      <vt:lpstr>In the church, in front of everybody, you present your boy or girl for First Communion… </vt:lpstr>
      <vt:lpstr>It’s like in the Gospels, at the Baptism of Jesus. </vt:lpstr>
      <vt:lpstr>What God the Father says about Jesus, you say about your child</vt:lpstr>
      <vt:lpstr>Is that why First Communion is such a big day?</vt:lpstr>
      <vt:lpstr>And now again at First Communion,  a time to celebrate </vt:lpstr>
      <vt:lpstr>PowerPoint Presentation</vt:lpstr>
      <vt:lpstr>  And you bring it all to God, with hearts full of thanks. </vt:lpstr>
      <vt:lpstr>The heart of First Communion Day – the love of Jesus in your heart </vt:lpstr>
      <vt:lpstr>PowerPoint Presentation</vt:lpstr>
      <vt:lpstr>Feedback</vt:lpstr>
      <vt:lpstr>MENU OF FAMILY ACTIVITIES </vt:lpstr>
      <vt:lpstr>PowerPoint Presentation</vt:lpstr>
      <vt:lpstr>PowerPoint Presentation</vt:lpstr>
      <vt:lpstr>PowerPoint Presentation</vt:lpstr>
      <vt:lpstr>FEEDBACK </vt:lpstr>
      <vt:lpstr>CLOSING PRAYER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Journeying to  Holy Communion</dc:title>
  <dc:creator>Patricia Carroll</dc:creator>
  <cp:lastModifiedBy>Patricia Carroll</cp:lastModifiedBy>
  <cp:revision>18</cp:revision>
  <cp:lastPrinted>2021-06-10T13:03:54Z</cp:lastPrinted>
  <dcterms:created xsi:type="dcterms:W3CDTF">2021-06-03T13:46:46Z</dcterms:created>
  <dcterms:modified xsi:type="dcterms:W3CDTF">2021-06-24T11:28:11Z</dcterms:modified>
</cp:coreProperties>
</file>